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Bree Serif"/>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FBE6BBDE-A5DB-46CF-A898-61E8A0795694}">
  <a:tblStyle styleId="{FBE6BBDE-A5DB-46CF-A898-61E8A0795694}"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BreeSerif-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scienceborealis.ca/youve-got-mail-and-everything-else-whats-a-science-blogger-to-do/"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ggNvYqHKeaQ" TargetMode="External"/><Relationship Id="rId3" Type="http://schemas.openxmlformats.org/officeDocument/2006/relationships/hyperlink" Target="http://venturebeat.com/2014/10/01/a-true-virtual-showroom-lexus-and-oculus-rift-show-the-potential-sales-power-of-vr/" TargetMode="External"/><Relationship Id="rId4" Type="http://schemas.openxmlformats.org/officeDocument/2006/relationships/hyperlink" Target="http://www.recode.net/2016/4/13/11586098/watch-facebook-social-virtual-reality-dem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Audience: Client-Facebook, story-telling</a:t>
            </a:r>
          </a:p>
          <a:p>
            <a:pPr lvl="0">
              <a:spcBef>
                <a:spcPts val="0"/>
              </a:spcBef>
              <a:buNone/>
            </a:pPr>
            <a:r>
              <a:t/>
            </a:r>
            <a:endParaRPr/>
          </a:p>
          <a:p>
            <a:pPr lvl="0">
              <a:spcBef>
                <a:spcPts val="0"/>
              </a:spcBef>
              <a:buNone/>
            </a:pPr>
            <a:r>
              <a:rPr lang="en"/>
              <a:t>Feedback: disconnection from insight to concepts</a:t>
            </a:r>
          </a:p>
          <a:p>
            <a:pPr lvl="0">
              <a:spcBef>
                <a:spcPts val="0"/>
              </a:spcBef>
              <a:buNone/>
            </a:pPr>
            <a:r>
              <a:rPr lang="en"/>
              <a:t>2rd concept(consistent, drawing)</a:t>
            </a:r>
          </a:p>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Emotion is solved by using VR head set.</a:t>
            </a:r>
          </a:p>
          <a:p>
            <a:pPr lvl="0">
              <a:spcBef>
                <a:spcPts val="0"/>
              </a:spcBef>
              <a:buNone/>
            </a:pPr>
            <a:r>
              <a:rPr lang="en"/>
              <a:t>Building strong relationships &gt; Host event</a:t>
            </a:r>
          </a:p>
          <a:p>
            <a:pPr lvl="0">
              <a:spcBef>
                <a:spcPts val="0"/>
              </a:spcBef>
              <a:buNone/>
            </a:pPr>
            <a:r>
              <a:rPr lang="en"/>
              <a:t>Memories &gt; Gallery</a:t>
            </a:r>
          </a:p>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10000"/>
              <a:buFont typeface="Arial"/>
              <a:buNone/>
            </a:pPr>
            <a:r>
              <a:rPr lang="en" sz="1000">
                <a:solidFill>
                  <a:schemeClr val="dk1"/>
                </a:solidFill>
              </a:rPr>
              <a:t>real time communication with friends who live far away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400">
                <a:solidFill>
                  <a:schemeClr val="dk1"/>
                </a:solidFill>
                <a:latin typeface="Roboto"/>
                <a:ea typeface="Roboto"/>
                <a:cs typeface="Roboto"/>
                <a:sym typeface="Roboto"/>
              </a:rPr>
              <a:t>Typical scenario:</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Peter uses facebook to set up a virtual space to hold his birthday party. </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Preset scenarios and props are provided for him to customize the space.</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His facebook friends join the party by avatar and celebrate.</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Friends can send virtual hugs, gifts and emojis.</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They can enjoy a great time playing games together.</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Friends that can not join in time can send preset audio/video messages.</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Peter records the 360 video as memory in facebook</a:t>
            </a:r>
          </a:p>
          <a:p>
            <a:pPr lvl="0" rtl="0">
              <a:lnSpc>
                <a:spcPct val="115000"/>
              </a:lnSpc>
              <a:spcBef>
                <a:spcPts val="0"/>
              </a:spcBef>
              <a:spcAft>
                <a:spcPts val="0"/>
              </a:spcAft>
              <a:buNone/>
            </a:pPr>
            <a:r>
              <a:rPr lang="en" sz="1000">
                <a:solidFill>
                  <a:schemeClr val="dk1"/>
                </a:solidFill>
                <a:latin typeface="Roboto"/>
                <a:ea typeface="Roboto"/>
                <a:cs typeface="Roboto"/>
                <a:sym typeface="Roboto"/>
              </a:rPr>
              <a:t>http://www.phonearena.com/news/How-to-record-screen-video-on-Android-5.0-Lollipop-no-root-required_id62678.</a:t>
            </a:r>
          </a:p>
          <a:p>
            <a:pPr lvl="0" rtl="0">
              <a:lnSpc>
                <a:spcPct val="115000"/>
              </a:lnSpc>
              <a:spcBef>
                <a:spcPts val="0"/>
              </a:spcBef>
              <a:spcAft>
                <a:spcPts val="0"/>
              </a:spcAft>
              <a:buNone/>
            </a:pPr>
            <a:r>
              <a:rPr lang="en" sz="1000">
                <a:solidFill>
                  <a:schemeClr val="dk1"/>
                </a:solidFill>
                <a:latin typeface="Roboto"/>
                <a:ea typeface="Roboto"/>
                <a:cs typeface="Roboto"/>
                <a:sym typeface="Roboto"/>
              </a:rPr>
              <a:t>http://zugara.com/virtual-dressing-room-technology/webcam-social-shopper#prettyPhoto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sz="1400">
                <a:solidFill>
                  <a:schemeClr val="dk1"/>
                </a:solidFill>
                <a:latin typeface="Roboto"/>
                <a:ea typeface="Roboto"/>
                <a:cs typeface="Roboto"/>
                <a:sym typeface="Roboto"/>
              </a:rPr>
              <a:t>Typical scenario:</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Peter uses facebook to set up a virtual space to hold his birthday party. </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Preset scenarios and props are provided for him to customize the space.</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His facebook friends join the party by avatar and celebrate.</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Friends can send virtual hugs, gifts and emojis.</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They can enjoy a great time playing games together.</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Friends that can not join in time can send preset audio/video messages.</a:t>
            </a:r>
          </a:p>
          <a:p>
            <a:pPr indent="-292100" lvl="0" marL="457200" rtl="0">
              <a:lnSpc>
                <a:spcPct val="115000"/>
              </a:lnSpc>
              <a:spcBef>
                <a:spcPts val="0"/>
              </a:spcBef>
              <a:spcAft>
                <a:spcPts val="1600"/>
              </a:spcAft>
              <a:buClr>
                <a:schemeClr val="dk1"/>
              </a:buClr>
              <a:buSzPct val="100000"/>
              <a:buFont typeface="Roboto"/>
              <a:buAutoNum type="arabicPeriod"/>
            </a:pPr>
            <a:r>
              <a:rPr lang="en" sz="1000">
                <a:solidFill>
                  <a:schemeClr val="dk1"/>
                </a:solidFill>
                <a:latin typeface="Roboto"/>
                <a:ea typeface="Roboto"/>
                <a:cs typeface="Roboto"/>
                <a:sym typeface="Roboto"/>
              </a:rPr>
              <a:t>Peter records the 360 video as memory in facebook</a:t>
            </a:r>
          </a:p>
          <a:p>
            <a:pPr lvl="0" rtl="0">
              <a:lnSpc>
                <a:spcPct val="115000"/>
              </a:lnSpc>
              <a:spcBef>
                <a:spcPts val="0"/>
              </a:spcBef>
              <a:spcAft>
                <a:spcPts val="0"/>
              </a:spcAft>
              <a:buNone/>
            </a:pPr>
            <a:r>
              <a:rPr lang="en" sz="1000">
                <a:solidFill>
                  <a:schemeClr val="dk1"/>
                </a:solidFill>
                <a:latin typeface="Roboto"/>
                <a:ea typeface="Roboto"/>
                <a:cs typeface="Roboto"/>
                <a:sym typeface="Roboto"/>
              </a:rPr>
              <a:t>http://www.phonearena.com/news/How-to-record-screen-video-on-Android-5.0-Lollipop-no-root-required_id62678.</a:t>
            </a:r>
          </a:p>
          <a:p>
            <a:pPr lvl="0" rtl="0">
              <a:lnSpc>
                <a:spcPct val="115000"/>
              </a:lnSpc>
              <a:spcBef>
                <a:spcPts val="0"/>
              </a:spcBef>
              <a:spcAft>
                <a:spcPts val="0"/>
              </a:spcAft>
              <a:buNone/>
            </a:pPr>
            <a:r>
              <a:rPr lang="en" sz="1000">
                <a:solidFill>
                  <a:schemeClr val="dk1"/>
                </a:solidFill>
                <a:latin typeface="Roboto"/>
                <a:ea typeface="Roboto"/>
                <a:cs typeface="Roboto"/>
                <a:sym typeface="Roboto"/>
              </a:rPr>
              <a:t>http://zugara.com/virtual-dressing-room-technology/webcam-social-shopper#prettyPhoto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http://www.aninakuhinja.si/wp-content/uploads/2016/10/Party-drinks.jpg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None/>
            </a:pPr>
            <a:r>
              <a:t/>
            </a:r>
            <a:endParaRPr sz="1800">
              <a:solidFill>
                <a:schemeClr val="dk2"/>
              </a:solidFill>
            </a:endParaRPr>
          </a:p>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Human beings have explored the ways of long distance communication over centuries. In 1990s, people were connected by e-mails by sending long text messages. This interaction built close, strong ties among them. Now many people use facebook as a platform of communication. We can send short text messages, images and videos immediately without any cost. As we can contact with people very easily and instantly, each bond becomes weaker.</a:t>
            </a:r>
          </a:p>
          <a:p>
            <a:pPr lvl="0">
              <a:spcBef>
                <a:spcPts val="0"/>
              </a:spcBef>
              <a:buNone/>
            </a:pPr>
            <a:r>
              <a:t/>
            </a:r>
            <a:endParaRPr/>
          </a:p>
          <a:p>
            <a:pPr lvl="0">
              <a:spcBef>
                <a:spcPts val="0"/>
              </a:spcBef>
              <a:buNone/>
            </a:pPr>
            <a:r>
              <a:rPr lang="en" u="sng">
                <a:solidFill>
                  <a:schemeClr val="hlink"/>
                </a:solidFill>
                <a:hlinkClick r:id="rId2"/>
              </a:rPr>
              <a:t>http://blog.scienceborealis.ca/youve-got-mail-and-everything-else-whats-a-science-blogger-to-do/</a:t>
            </a:r>
          </a:p>
          <a:p>
            <a:pPr lvl="0" rtl="0">
              <a:spcBef>
                <a:spcPts val="0"/>
              </a:spcBef>
              <a:buNone/>
            </a:pPr>
            <a:r>
              <a:rPr lang="en">
                <a:solidFill>
                  <a:schemeClr val="dk1"/>
                </a:solidFill>
              </a:rPr>
              <a:t>http://marketingland.com/library/channel/social-media-marketing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VR is a technology that we can experience real environment in a cyber space. It is originally developed in gaming and simulation areas, but we think there is a possibility to strengthen our connection between individuals.</a:t>
            </a:r>
          </a:p>
          <a:p>
            <a:pPr lvl="0">
              <a:spcBef>
                <a:spcPts val="0"/>
              </a:spcBef>
              <a:buNone/>
            </a:pPr>
            <a:r>
              <a:t/>
            </a:r>
            <a:endParaRPr/>
          </a:p>
          <a:p>
            <a:pPr lvl="0">
              <a:spcBef>
                <a:spcPts val="0"/>
              </a:spcBef>
              <a:buNone/>
            </a:pPr>
            <a:r>
              <a:rPr lang="en" u="sng">
                <a:solidFill>
                  <a:schemeClr val="accent5"/>
                </a:solidFill>
                <a:hlinkClick r:id="rId2"/>
              </a:rPr>
              <a:t>https://www.youtube.com/watch?v=ggNvYqHKeaQ</a:t>
            </a:r>
          </a:p>
          <a:p>
            <a:pPr lvl="0">
              <a:spcBef>
                <a:spcPts val="0"/>
              </a:spcBef>
              <a:buNone/>
            </a:pPr>
            <a:r>
              <a:rPr lang="en" u="sng">
                <a:solidFill>
                  <a:schemeClr val="hlink"/>
                </a:solidFill>
                <a:hlinkClick r:id="rId3"/>
              </a:rPr>
              <a:t>http://venturebeat.com/2014/10/01/a-true-virtual-showroom-lexus-and-oculus-rift-show-the-potential-sales-power-of-vr/</a:t>
            </a:r>
          </a:p>
          <a:p>
            <a:pPr lvl="0" rtl="0">
              <a:spcBef>
                <a:spcPts val="0"/>
              </a:spcBef>
              <a:buClr>
                <a:schemeClr val="dk1"/>
              </a:buClr>
              <a:buSzPct val="100000"/>
              <a:buFont typeface="Arial"/>
              <a:buNone/>
            </a:pPr>
            <a:r>
              <a:rPr lang="en" u="sng">
                <a:solidFill>
                  <a:schemeClr val="accent5"/>
                </a:solidFill>
                <a:hlinkClick r:id="rId4"/>
              </a:rPr>
              <a:t>http://www.recode.net/2016/4/13/11586098/watch-facebook-social-virtual-reality-demo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5.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06.gif"/><Relationship Id="rId5" Type="http://schemas.openxmlformats.org/officeDocument/2006/relationships/image" Target="../media/image04.gif"/><Relationship Id="rId6" Type="http://schemas.openxmlformats.org/officeDocument/2006/relationships/image" Target="../media/image0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34.png"/><Relationship Id="rId7"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1.jpg"/><Relationship Id="rId4" Type="http://schemas.openxmlformats.org/officeDocument/2006/relationships/image" Target="../media/image0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3.jpg"/><Relationship Id="rId4" Type="http://schemas.openxmlformats.org/officeDocument/2006/relationships/image" Target="../media/image07.jpg"/><Relationship Id="rId5" Type="http://schemas.openxmlformats.org/officeDocument/2006/relationships/image" Target="../media/image0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781049"/>
            <a:ext cx="9143999" cy="6095999"/>
          </a:xfrm>
          <a:prstGeom prst="rect">
            <a:avLst/>
          </a:prstGeom>
          <a:noFill/>
          <a:ln>
            <a:noFill/>
          </a:ln>
        </p:spPr>
      </p:pic>
      <p:sp>
        <p:nvSpPr>
          <p:cNvPr id="55" name="Shape 55"/>
          <p:cNvSpPr txBox="1"/>
          <p:nvPr/>
        </p:nvSpPr>
        <p:spPr>
          <a:xfrm>
            <a:off x="603400" y="4025300"/>
            <a:ext cx="4126800" cy="637500"/>
          </a:xfrm>
          <a:prstGeom prst="rect">
            <a:avLst/>
          </a:prstGeom>
          <a:noFill/>
          <a:ln>
            <a:noFill/>
          </a:ln>
        </p:spPr>
        <p:txBody>
          <a:bodyPr anchorCtr="0" anchor="t" bIns="91425" lIns="91425" rIns="91425" tIns="91425">
            <a:noAutofit/>
          </a:bodyPr>
          <a:lstStyle/>
          <a:p>
            <a:pPr lvl="0" rtl="0" algn="ctr">
              <a:spcBef>
                <a:spcPts val="0"/>
              </a:spcBef>
              <a:buClr>
                <a:srgbClr val="000000"/>
              </a:buClr>
              <a:buSzPct val="91666"/>
              <a:buFont typeface="Arial"/>
              <a:buNone/>
            </a:pPr>
            <a:r>
              <a:rPr lang="en" sz="1200">
                <a:solidFill>
                  <a:srgbClr val="FFFFFF"/>
                </a:solidFill>
                <a:latin typeface="Roboto"/>
                <a:ea typeface="Roboto"/>
                <a:cs typeface="Roboto"/>
                <a:sym typeface="Roboto"/>
              </a:rPr>
              <a:t>Haebenn Choi, Yenan Lin, Chieko Tazuke, Jingwen Yang</a:t>
            </a:r>
          </a:p>
          <a:p>
            <a:pPr lvl="0" rtl="0">
              <a:spcBef>
                <a:spcPts val="0"/>
              </a:spcBef>
              <a:buNone/>
            </a:pPr>
            <a:r>
              <a:t/>
            </a:r>
            <a:endParaRPr sz="1200">
              <a:solidFill>
                <a:srgbClr val="FFFFFF"/>
              </a:solidFill>
              <a:latin typeface="Roboto"/>
              <a:ea typeface="Roboto"/>
              <a:cs typeface="Roboto"/>
              <a:sym typeface="Roboto"/>
            </a:endParaRPr>
          </a:p>
        </p:txBody>
      </p:sp>
      <p:sp>
        <p:nvSpPr>
          <p:cNvPr id="56" name="Shape 56"/>
          <p:cNvSpPr txBox="1"/>
          <p:nvPr/>
        </p:nvSpPr>
        <p:spPr>
          <a:xfrm>
            <a:off x="-13850" y="1297650"/>
            <a:ext cx="5201400" cy="1311300"/>
          </a:xfrm>
          <a:prstGeom prst="rect">
            <a:avLst/>
          </a:prstGeom>
          <a:noFill/>
          <a:ln>
            <a:noFill/>
          </a:ln>
        </p:spPr>
        <p:txBody>
          <a:bodyPr anchorCtr="0" anchor="b" bIns="91425" lIns="91425" rIns="91425" tIns="91425">
            <a:noAutofit/>
          </a:bodyPr>
          <a:lstStyle/>
          <a:p>
            <a:pPr lvl="0" rtl="0" algn="ctr">
              <a:lnSpc>
                <a:spcPct val="115000"/>
              </a:lnSpc>
              <a:spcBef>
                <a:spcPts val="0"/>
              </a:spcBef>
              <a:buNone/>
            </a:pPr>
            <a:r>
              <a:rPr lang="en" sz="2500">
                <a:solidFill>
                  <a:srgbClr val="FFFFFF"/>
                </a:solidFill>
                <a:latin typeface="Bree Serif"/>
                <a:ea typeface="Bree Serif"/>
                <a:cs typeface="Bree Serif"/>
                <a:sym typeface="Bree Serif"/>
              </a:rPr>
              <a:t>Visual Reality        </a:t>
            </a:r>
          </a:p>
          <a:p>
            <a:pPr lvl="0" rtl="0" algn="ctr">
              <a:lnSpc>
                <a:spcPct val="115000"/>
              </a:lnSpc>
              <a:spcBef>
                <a:spcPts val="0"/>
              </a:spcBef>
              <a:buNone/>
            </a:pPr>
            <a:r>
              <a:rPr lang="en" sz="1800">
                <a:solidFill>
                  <a:srgbClr val="FFFFFF"/>
                </a:solidFill>
                <a:latin typeface="Bree Serif"/>
                <a:ea typeface="Bree Serif"/>
                <a:cs typeface="Bree Serif"/>
                <a:sym typeface="Bree Serif"/>
              </a:rPr>
              <a:t>&amp;</a:t>
            </a:r>
            <a:r>
              <a:rPr lang="en" sz="2500">
                <a:solidFill>
                  <a:srgbClr val="FFFFFF"/>
                </a:solidFill>
                <a:latin typeface="Bree Serif"/>
                <a:ea typeface="Bree Serif"/>
                <a:cs typeface="Bree Serif"/>
                <a:sym typeface="Bree Serif"/>
              </a:rPr>
              <a:t>       </a:t>
            </a:r>
          </a:p>
          <a:p>
            <a:pPr lvl="0" rtl="0" algn="ctr">
              <a:lnSpc>
                <a:spcPct val="115000"/>
              </a:lnSpc>
              <a:spcBef>
                <a:spcPts val="0"/>
              </a:spcBef>
              <a:buNone/>
            </a:pPr>
            <a:r>
              <a:rPr lang="en" sz="2500">
                <a:solidFill>
                  <a:srgbClr val="FFFFFF"/>
                </a:solidFill>
                <a:latin typeface="Bree Serif"/>
                <a:ea typeface="Bree Serif"/>
                <a:cs typeface="Bree Serif"/>
                <a:sym typeface="Bree Serif"/>
              </a:rPr>
              <a:t>Social Media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pic>
        <p:nvPicPr>
          <p:cNvPr descr="4.png" id="163" name="Shape 163"/>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descr="3.png" id="164" name="Shape 164"/>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descr="2.png" id="165" name="Shape 165"/>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descr="1.png" id="166" name="Shape 166"/>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67" name="Shape 167"/>
          <p:cNvSpPr txBox="1"/>
          <p:nvPr/>
        </p:nvSpPr>
        <p:spPr>
          <a:xfrm>
            <a:off x="311700" y="591075"/>
            <a:ext cx="18969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68" name="Shape 168"/>
          <p:cNvSpPr txBox="1"/>
          <p:nvPr/>
        </p:nvSpPr>
        <p:spPr>
          <a:xfrm>
            <a:off x="185375" y="2029050"/>
            <a:ext cx="2134500" cy="21582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would prefer to do </a:t>
            </a:r>
            <a:r>
              <a:rPr b="1" lang="en" sz="1200">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b="1" lang="en" sz="1200">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b="1" lang="en" sz="1200">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69" name="Shape 169"/>
          <p:cNvSpPr txBox="1"/>
          <p:nvPr/>
        </p:nvSpPr>
        <p:spPr>
          <a:xfrm>
            <a:off x="6824187" y="2029050"/>
            <a:ext cx="2134500" cy="2217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b="1" lang="en" sz="1200">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b="1" lang="en" sz="1200">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70" name="Shape 170"/>
          <p:cNvSpPr txBox="1"/>
          <p:nvPr/>
        </p:nvSpPr>
        <p:spPr>
          <a:xfrm>
            <a:off x="4611212" y="2029050"/>
            <a:ext cx="2134500" cy="22176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“FB is </a:t>
            </a:r>
            <a:r>
              <a:rPr b="1" lang="en" sz="1200">
                <a:solidFill>
                  <a:srgbClr val="3C78D8"/>
                </a:solidFill>
                <a:latin typeface="Roboto"/>
                <a:ea typeface="Roboto"/>
                <a:cs typeface="Roboto"/>
                <a:sym typeface="Roboto"/>
              </a:rPr>
              <a:t>for friends and family</a:t>
            </a:r>
            <a:r>
              <a:rPr lang="en" sz="1200">
                <a:solidFill>
                  <a:srgbClr val="434343"/>
                </a:solidFill>
                <a:latin typeface="Roboto"/>
                <a:ea typeface="Roboto"/>
                <a:cs typeface="Roboto"/>
                <a:sym typeface="Roboto"/>
              </a:rPr>
              <a:t>, not for the public.”</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would post some photos </a:t>
            </a:r>
            <a:r>
              <a:rPr b="1" lang="en" sz="1200">
                <a:solidFill>
                  <a:srgbClr val="3C78D8"/>
                </a:solidFill>
                <a:latin typeface="Roboto"/>
                <a:ea typeface="Roboto"/>
                <a:cs typeface="Roboto"/>
                <a:sym typeface="Roboto"/>
              </a:rPr>
              <a:t>in a invisible way</a:t>
            </a:r>
            <a:r>
              <a:rPr lang="en" sz="1200">
                <a:solidFill>
                  <a:srgbClr val="434343"/>
                </a:solidFill>
                <a:latin typeface="Roboto"/>
                <a:ea typeface="Roboto"/>
                <a:cs typeface="Roboto"/>
                <a:sym typeface="Roboto"/>
              </a:rPr>
              <a:t>, or in my own group chatting.” </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 I prefer multifunctional platforms because I can easily </a:t>
            </a:r>
            <a:r>
              <a:rPr b="1" lang="en" sz="1200">
                <a:solidFill>
                  <a:srgbClr val="3C78D8"/>
                </a:solidFill>
                <a:latin typeface="Roboto"/>
                <a:ea typeface="Roboto"/>
                <a:cs typeface="Roboto"/>
                <a:sym typeface="Roboto"/>
              </a:rPr>
              <a:t>categorize</a:t>
            </a:r>
            <a:r>
              <a:rPr lang="en" sz="1200">
                <a:solidFill>
                  <a:srgbClr val="434343"/>
                </a:solidFill>
                <a:latin typeface="Roboto"/>
                <a:ea typeface="Roboto"/>
                <a:cs typeface="Roboto"/>
                <a:sym typeface="Roboto"/>
              </a:rPr>
              <a:t> things.”</a:t>
            </a:r>
          </a:p>
        </p:txBody>
      </p:sp>
      <p:sp>
        <p:nvSpPr>
          <p:cNvPr id="171" name="Shape 171"/>
          <p:cNvSpPr txBox="1"/>
          <p:nvPr/>
        </p:nvSpPr>
        <p:spPr>
          <a:xfrm>
            <a:off x="2398262"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b="1" lang="en" sz="1200">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b="1" lang="en" sz="1200">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pic>
        <p:nvPicPr>
          <p:cNvPr descr="4.png" id="176" name="Shape 176"/>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descr="3.png" id="177" name="Shape 177"/>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descr="2.png" id="178" name="Shape 178"/>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descr="1.png" id="179" name="Shape 179"/>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80" name="Shape 180"/>
          <p:cNvSpPr txBox="1"/>
          <p:nvPr/>
        </p:nvSpPr>
        <p:spPr>
          <a:xfrm>
            <a:off x="311700" y="591075"/>
            <a:ext cx="18969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81" name="Shape 181"/>
          <p:cNvSpPr txBox="1"/>
          <p:nvPr/>
        </p:nvSpPr>
        <p:spPr>
          <a:xfrm>
            <a:off x="185375" y="2029050"/>
            <a:ext cx="2134500" cy="21582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would prefer to do </a:t>
            </a:r>
            <a:r>
              <a:rPr b="1" lang="en" sz="1200">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b="1" lang="en" sz="1200">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b="1" lang="en" sz="1200">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82" name="Shape 182"/>
          <p:cNvSpPr txBox="1"/>
          <p:nvPr/>
        </p:nvSpPr>
        <p:spPr>
          <a:xfrm>
            <a:off x="6824187" y="2029050"/>
            <a:ext cx="2134500" cy="2217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b="1" lang="en" sz="1200">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b="1" lang="en" sz="1200">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83" name="Shape 183"/>
          <p:cNvSpPr txBox="1"/>
          <p:nvPr/>
        </p:nvSpPr>
        <p:spPr>
          <a:xfrm>
            <a:off x="4611212" y="2029050"/>
            <a:ext cx="2134500" cy="22176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“FB is </a:t>
            </a:r>
            <a:r>
              <a:rPr b="1" lang="en" sz="1200">
                <a:solidFill>
                  <a:srgbClr val="3C78D8"/>
                </a:solidFill>
                <a:latin typeface="Roboto"/>
                <a:ea typeface="Roboto"/>
                <a:cs typeface="Roboto"/>
                <a:sym typeface="Roboto"/>
              </a:rPr>
              <a:t>for friends and family</a:t>
            </a:r>
            <a:r>
              <a:rPr lang="en" sz="1200">
                <a:solidFill>
                  <a:srgbClr val="434343"/>
                </a:solidFill>
                <a:latin typeface="Roboto"/>
                <a:ea typeface="Roboto"/>
                <a:cs typeface="Roboto"/>
                <a:sym typeface="Roboto"/>
              </a:rPr>
              <a:t>, not for the public.”</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would post some photos </a:t>
            </a:r>
            <a:r>
              <a:rPr b="1" lang="en" sz="1200">
                <a:solidFill>
                  <a:srgbClr val="3C78D8"/>
                </a:solidFill>
                <a:latin typeface="Roboto"/>
                <a:ea typeface="Roboto"/>
                <a:cs typeface="Roboto"/>
                <a:sym typeface="Roboto"/>
              </a:rPr>
              <a:t>in a invisible way</a:t>
            </a:r>
            <a:r>
              <a:rPr lang="en" sz="1200">
                <a:solidFill>
                  <a:srgbClr val="434343"/>
                </a:solidFill>
                <a:latin typeface="Roboto"/>
                <a:ea typeface="Roboto"/>
                <a:cs typeface="Roboto"/>
                <a:sym typeface="Roboto"/>
              </a:rPr>
              <a:t>, or in my own group chatting.” </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 I prefer multifunctional platforms because I can easily </a:t>
            </a:r>
            <a:r>
              <a:rPr b="1" lang="en" sz="1200">
                <a:solidFill>
                  <a:srgbClr val="3C78D8"/>
                </a:solidFill>
                <a:latin typeface="Roboto"/>
                <a:ea typeface="Roboto"/>
                <a:cs typeface="Roboto"/>
                <a:sym typeface="Roboto"/>
              </a:rPr>
              <a:t>categorize</a:t>
            </a:r>
            <a:r>
              <a:rPr lang="en" sz="1200">
                <a:solidFill>
                  <a:srgbClr val="434343"/>
                </a:solidFill>
                <a:latin typeface="Roboto"/>
                <a:ea typeface="Roboto"/>
                <a:cs typeface="Roboto"/>
                <a:sym typeface="Roboto"/>
              </a:rPr>
              <a:t> things.”</a:t>
            </a:r>
          </a:p>
        </p:txBody>
      </p:sp>
      <p:sp>
        <p:nvSpPr>
          <p:cNvPr id="184" name="Shape 184"/>
          <p:cNvSpPr txBox="1"/>
          <p:nvPr/>
        </p:nvSpPr>
        <p:spPr>
          <a:xfrm>
            <a:off x="2398262"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b="1" lang="en" sz="1200">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b="1" lang="en" sz="1200">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
        <p:nvSpPr>
          <p:cNvPr id="185" name="Shape 185"/>
          <p:cNvSpPr/>
          <p:nvPr/>
        </p:nvSpPr>
        <p:spPr>
          <a:xfrm>
            <a:off x="4611175"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86" name="Shape 186"/>
          <p:cNvSpPr txBox="1"/>
          <p:nvPr/>
        </p:nvSpPr>
        <p:spPr>
          <a:xfrm>
            <a:off x="4611200" y="2029037"/>
            <a:ext cx="2113200" cy="12798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b="1" lang="en" sz="1200">
                <a:solidFill>
                  <a:srgbClr val="3C78D8"/>
                </a:solidFill>
                <a:latin typeface="Roboto"/>
                <a:ea typeface="Roboto"/>
                <a:cs typeface="Roboto"/>
                <a:sym typeface="Roboto"/>
              </a:rPr>
              <a:t>integrate my memories and control privacy</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the platform.</a:t>
            </a:r>
          </a:p>
          <a:p>
            <a:pPr lvl="0" rtl="0">
              <a:spcBef>
                <a:spcPts val="0"/>
              </a:spcBef>
              <a:buClr>
                <a:schemeClr val="dk1"/>
              </a:buClr>
              <a:buFont typeface="Arial"/>
              <a:buNone/>
            </a:pPr>
            <a:r>
              <a:t/>
            </a:r>
            <a:endParaRPr sz="1200">
              <a:solidFill>
                <a:srgbClr val="666666"/>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pic>
        <p:nvPicPr>
          <p:cNvPr descr="4.png" id="191" name="Shape 191"/>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descr="3.png" id="192" name="Shape 192"/>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descr="2.png" id="193" name="Shape 193"/>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descr="1.png" id="194" name="Shape 194"/>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95" name="Shape 195"/>
          <p:cNvSpPr txBox="1"/>
          <p:nvPr/>
        </p:nvSpPr>
        <p:spPr>
          <a:xfrm>
            <a:off x="311700" y="591075"/>
            <a:ext cx="18969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96" name="Shape 196"/>
          <p:cNvSpPr txBox="1"/>
          <p:nvPr/>
        </p:nvSpPr>
        <p:spPr>
          <a:xfrm>
            <a:off x="185375" y="2029050"/>
            <a:ext cx="2134500" cy="21582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would prefer to do </a:t>
            </a:r>
            <a:r>
              <a:rPr b="1" lang="en" sz="1200">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b="1" lang="en" sz="1200">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b="1" lang="en" sz="1200">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97" name="Shape 197"/>
          <p:cNvSpPr txBox="1"/>
          <p:nvPr/>
        </p:nvSpPr>
        <p:spPr>
          <a:xfrm>
            <a:off x="6824187" y="2029050"/>
            <a:ext cx="2134500" cy="2217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 talk with my friends through a</a:t>
            </a:r>
            <a:r>
              <a:rPr lang="en" sz="1200">
                <a:solidFill>
                  <a:srgbClr val="E91D63"/>
                </a:solidFill>
                <a:latin typeface="Roboto"/>
                <a:ea typeface="Roboto"/>
                <a:cs typeface="Roboto"/>
                <a:sym typeface="Roboto"/>
              </a:rPr>
              <a:t> </a:t>
            </a:r>
            <a:r>
              <a:rPr b="1" lang="en" sz="1200">
                <a:solidFill>
                  <a:srgbClr val="3C78D8"/>
                </a:solidFill>
                <a:latin typeface="Roboto"/>
                <a:ea typeface="Roboto"/>
                <a:cs typeface="Roboto"/>
                <a:sym typeface="Roboto"/>
              </a:rPr>
              <a:t>Facetime video while having a meal</a:t>
            </a:r>
            <a:r>
              <a:rPr lang="en" sz="1200">
                <a:solidFill>
                  <a:srgbClr val="434343"/>
                </a:solidFill>
                <a:latin typeface="Roboto"/>
                <a:ea typeface="Roboto"/>
                <a:cs typeface="Roboto"/>
                <a:sym typeface="Roboto"/>
              </a:rPr>
              <a:t> because I feel more become close to my friends.”</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“Mostly, I use a phone to talk with my parents about their news but, when we need to make an important decision for our family, </a:t>
            </a:r>
            <a:r>
              <a:rPr b="1" lang="en" sz="1200">
                <a:solidFill>
                  <a:srgbClr val="3C78D8"/>
                </a:solidFill>
                <a:latin typeface="Roboto"/>
                <a:ea typeface="Roboto"/>
                <a:cs typeface="Roboto"/>
                <a:sym typeface="Roboto"/>
              </a:rPr>
              <a:t>we tried to connect to all family members</a:t>
            </a:r>
            <a:r>
              <a:rPr lang="en" sz="1200">
                <a:solidFill>
                  <a:srgbClr val="434343"/>
                </a:solidFill>
                <a:latin typeface="Roboto"/>
                <a:ea typeface="Roboto"/>
                <a:cs typeface="Roboto"/>
                <a:sym typeface="Roboto"/>
              </a:rPr>
              <a:t>. It feels like a talking with my family in the living room.”</a:t>
            </a:r>
          </a:p>
        </p:txBody>
      </p:sp>
      <p:sp>
        <p:nvSpPr>
          <p:cNvPr id="198" name="Shape 198"/>
          <p:cNvSpPr txBox="1"/>
          <p:nvPr/>
        </p:nvSpPr>
        <p:spPr>
          <a:xfrm>
            <a:off x="4611212" y="2029050"/>
            <a:ext cx="2134500" cy="22176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b="1" lang="en" sz="1200">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b="1" lang="en" sz="1200">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b="1" lang="en" sz="1200">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99" name="Shape 199"/>
          <p:cNvSpPr txBox="1"/>
          <p:nvPr/>
        </p:nvSpPr>
        <p:spPr>
          <a:xfrm>
            <a:off x="2398262"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b="1" lang="en" sz="1200">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b="1" lang="en" sz="1200">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pic>
        <p:nvPicPr>
          <p:cNvPr descr="4.png" id="204" name="Shape 204"/>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descr="3.png" id="205" name="Shape 205"/>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descr="2.png" id="206" name="Shape 206"/>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descr="1.png" id="207" name="Shape 207"/>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208" name="Shape 208"/>
          <p:cNvSpPr txBox="1"/>
          <p:nvPr/>
        </p:nvSpPr>
        <p:spPr>
          <a:xfrm>
            <a:off x="311700" y="591075"/>
            <a:ext cx="18969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209" name="Shape 209"/>
          <p:cNvSpPr txBox="1"/>
          <p:nvPr/>
        </p:nvSpPr>
        <p:spPr>
          <a:xfrm>
            <a:off x="185375" y="2029050"/>
            <a:ext cx="2134500" cy="21582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would prefer to do </a:t>
            </a:r>
            <a:r>
              <a:rPr b="1" lang="en" sz="1200">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b="1" lang="en" sz="1200">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b="1" lang="en" sz="1200">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210" name="Shape 210"/>
          <p:cNvSpPr txBox="1"/>
          <p:nvPr/>
        </p:nvSpPr>
        <p:spPr>
          <a:xfrm>
            <a:off x="6824187" y="2029050"/>
            <a:ext cx="2134500" cy="2217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 talk with my friends through a</a:t>
            </a:r>
            <a:r>
              <a:rPr lang="en" sz="1200">
                <a:solidFill>
                  <a:srgbClr val="E91D63"/>
                </a:solidFill>
                <a:latin typeface="Roboto"/>
                <a:ea typeface="Roboto"/>
                <a:cs typeface="Roboto"/>
                <a:sym typeface="Roboto"/>
              </a:rPr>
              <a:t> </a:t>
            </a:r>
            <a:r>
              <a:rPr b="1" lang="en" sz="1200">
                <a:solidFill>
                  <a:srgbClr val="3C78D8"/>
                </a:solidFill>
                <a:latin typeface="Roboto"/>
                <a:ea typeface="Roboto"/>
                <a:cs typeface="Roboto"/>
                <a:sym typeface="Roboto"/>
              </a:rPr>
              <a:t>Facetime video while having a meal</a:t>
            </a:r>
            <a:r>
              <a:rPr lang="en" sz="1200">
                <a:solidFill>
                  <a:srgbClr val="434343"/>
                </a:solidFill>
                <a:latin typeface="Roboto"/>
                <a:ea typeface="Roboto"/>
                <a:cs typeface="Roboto"/>
                <a:sym typeface="Roboto"/>
              </a:rPr>
              <a:t> because I feel more become close to my friends.”</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“Mostly, I use a phone to talk with my parents about their news but, when we need to make an important decision for our family, </a:t>
            </a:r>
            <a:r>
              <a:rPr b="1" lang="en" sz="1200">
                <a:solidFill>
                  <a:srgbClr val="3C78D8"/>
                </a:solidFill>
                <a:latin typeface="Roboto"/>
                <a:ea typeface="Roboto"/>
                <a:cs typeface="Roboto"/>
                <a:sym typeface="Roboto"/>
              </a:rPr>
              <a:t>we tried to connect to all family members</a:t>
            </a:r>
            <a:r>
              <a:rPr lang="en" sz="1200">
                <a:solidFill>
                  <a:srgbClr val="434343"/>
                </a:solidFill>
                <a:latin typeface="Roboto"/>
                <a:ea typeface="Roboto"/>
                <a:cs typeface="Roboto"/>
                <a:sym typeface="Roboto"/>
              </a:rPr>
              <a:t>. It feels like a talking with my family in the living room.”</a:t>
            </a:r>
          </a:p>
        </p:txBody>
      </p:sp>
      <p:sp>
        <p:nvSpPr>
          <p:cNvPr id="211" name="Shape 211"/>
          <p:cNvSpPr txBox="1"/>
          <p:nvPr/>
        </p:nvSpPr>
        <p:spPr>
          <a:xfrm>
            <a:off x="4611212" y="2029050"/>
            <a:ext cx="2134500" cy="22176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b="1" lang="en" sz="1200">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b="1" lang="en" sz="1200">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b="1" lang="en" sz="1200">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212" name="Shape 212"/>
          <p:cNvSpPr txBox="1"/>
          <p:nvPr/>
        </p:nvSpPr>
        <p:spPr>
          <a:xfrm>
            <a:off x="2398262"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b="1" lang="en" sz="1200">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b="1" lang="en" sz="1200">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
        <p:nvSpPr>
          <p:cNvPr id="213" name="Shape 213"/>
          <p:cNvSpPr/>
          <p:nvPr/>
        </p:nvSpPr>
        <p:spPr>
          <a:xfrm>
            <a:off x="6824175"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14" name="Shape 214"/>
          <p:cNvSpPr txBox="1"/>
          <p:nvPr/>
        </p:nvSpPr>
        <p:spPr>
          <a:xfrm>
            <a:off x="6824125"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3C78D8"/>
                </a:solidFill>
                <a:latin typeface="Roboto"/>
                <a:ea typeface="Roboto"/>
                <a:cs typeface="Roboto"/>
                <a:sym typeface="Roboto"/>
              </a:rPr>
              <a:t> </a:t>
            </a:r>
            <a:r>
              <a:rPr b="1" lang="en" sz="1200">
                <a:solidFill>
                  <a:srgbClr val="3C78D8"/>
                </a:solidFill>
                <a:latin typeface="Roboto"/>
                <a:ea typeface="Roboto"/>
                <a:cs typeface="Roboto"/>
                <a:sym typeface="Roboto"/>
              </a:rPr>
              <a:t>facilitate my conversation</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by using either activities or environment.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p:nvPr/>
        </p:nvSpPr>
        <p:spPr>
          <a:xfrm>
            <a:off x="2398262"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a:off x="4611175"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6824175"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2" name="Shape 222"/>
          <p:cNvSpPr txBox="1"/>
          <p:nvPr/>
        </p:nvSpPr>
        <p:spPr>
          <a:xfrm>
            <a:off x="311700" y="591075"/>
            <a:ext cx="1607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Users’  needs</a:t>
            </a:r>
          </a:p>
        </p:txBody>
      </p:sp>
      <p:sp>
        <p:nvSpPr>
          <p:cNvPr id="223" name="Shape 223"/>
          <p:cNvSpPr txBox="1"/>
          <p:nvPr/>
        </p:nvSpPr>
        <p:spPr>
          <a:xfrm>
            <a:off x="2413500" y="2029050"/>
            <a:ext cx="2113200" cy="9204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a:t>
            </a:r>
            <a:r>
              <a:rPr lang="en" sz="1200">
                <a:solidFill>
                  <a:srgbClr val="E91D63"/>
                </a:solidFill>
                <a:latin typeface="Roboto"/>
                <a:ea typeface="Roboto"/>
                <a:cs typeface="Roboto"/>
                <a:sym typeface="Roboto"/>
              </a:rPr>
              <a:t> </a:t>
            </a:r>
            <a:r>
              <a:rPr b="1" lang="en" sz="1200">
                <a:solidFill>
                  <a:srgbClr val="3C78D8"/>
                </a:solidFill>
                <a:latin typeface="Roboto"/>
                <a:ea typeface="Roboto"/>
                <a:cs typeface="Roboto"/>
                <a:sym typeface="Roboto"/>
              </a:rPr>
              <a:t>build strong relationships</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even we are far from each other and don’t know before.</a:t>
            </a:r>
          </a:p>
        </p:txBody>
      </p:sp>
      <p:sp>
        <p:nvSpPr>
          <p:cNvPr id="224" name="Shape 224"/>
          <p:cNvSpPr txBox="1"/>
          <p:nvPr/>
        </p:nvSpPr>
        <p:spPr>
          <a:xfrm>
            <a:off x="6824125"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3C78D8"/>
                </a:solidFill>
                <a:latin typeface="Roboto"/>
                <a:ea typeface="Roboto"/>
                <a:cs typeface="Roboto"/>
                <a:sym typeface="Roboto"/>
              </a:rPr>
              <a:t> </a:t>
            </a:r>
            <a:r>
              <a:rPr b="1" lang="en" sz="1200">
                <a:solidFill>
                  <a:srgbClr val="3C78D8"/>
                </a:solidFill>
                <a:latin typeface="Roboto"/>
                <a:ea typeface="Roboto"/>
                <a:cs typeface="Roboto"/>
                <a:sym typeface="Roboto"/>
              </a:rPr>
              <a:t>facilitate my conversation</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by using either activities or environment.</a:t>
            </a:r>
          </a:p>
        </p:txBody>
      </p:sp>
      <p:sp>
        <p:nvSpPr>
          <p:cNvPr id="225" name="Shape 225"/>
          <p:cNvSpPr txBox="1"/>
          <p:nvPr/>
        </p:nvSpPr>
        <p:spPr>
          <a:xfrm>
            <a:off x="4611200" y="2029037"/>
            <a:ext cx="2113200" cy="1279800"/>
          </a:xfrm>
          <a:prstGeom prst="rect">
            <a:avLst/>
          </a:prstGeom>
          <a:noFill/>
          <a:ln>
            <a:noFill/>
          </a:ln>
        </p:spPr>
        <p:txBody>
          <a:bodyPr anchorCtr="0" anchor="t" bIns="91425" lIns="91425" rIns="91425" tIns="91425">
            <a:noAutofit/>
          </a:bodyPr>
          <a:lstStyle/>
          <a:p>
            <a:pPr lv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b="1" lang="en" sz="1200">
                <a:solidFill>
                  <a:srgbClr val="3C78D8"/>
                </a:solidFill>
                <a:latin typeface="Roboto"/>
                <a:ea typeface="Roboto"/>
                <a:cs typeface="Roboto"/>
                <a:sym typeface="Roboto"/>
              </a:rPr>
              <a:t>integrate my memories and control privacy</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the platform.</a:t>
            </a:r>
          </a:p>
          <a:p>
            <a:pPr lvl="0" rtl="0">
              <a:spcBef>
                <a:spcPts val="0"/>
              </a:spcBef>
              <a:buClr>
                <a:schemeClr val="dk1"/>
              </a:buClr>
              <a:buFont typeface="Arial"/>
              <a:buNone/>
            </a:pPr>
            <a:r>
              <a:t/>
            </a:r>
            <a:endParaRPr sz="1200">
              <a:solidFill>
                <a:srgbClr val="666666"/>
              </a:solidFill>
              <a:latin typeface="Roboto"/>
              <a:ea typeface="Roboto"/>
              <a:cs typeface="Roboto"/>
              <a:sym typeface="Roboto"/>
            </a:endParaRPr>
          </a:p>
        </p:txBody>
      </p:sp>
      <p:sp>
        <p:nvSpPr>
          <p:cNvPr id="226" name="Shape 226"/>
          <p:cNvSpPr/>
          <p:nvPr/>
        </p:nvSpPr>
        <p:spPr>
          <a:xfrm>
            <a:off x="185375"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7" name="Shape 227"/>
          <p:cNvSpPr txBox="1"/>
          <p:nvPr/>
        </p:nvSpPr>
        <p:spPr>
          <a:xfrm>
            <a:off x="206625" y="2029050"/>
            <a:ext cx="2113200" cy="13029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b="1" lang="en" sz="1200">
                <a:solidFill>
                  <a:srgbClr val="3C78D8"/>
                </a:solidFill>
                <a:latin typeface="Roboto"/>
                <a:ea typeface="Roboto"/>
                <a:cs typeface="Roboto"/>
                <a:sym typeface="Roboto"/>
              </a:rPr>
              <a:t>feel emotion and feelings from others</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social media.</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p:nvPr/>
        </p:nvSpPr>
        <p:spPr>
          <a:xfrm>
            <a:off x="4877650" y="1751300"/>
            <a:ext cx="3621600" cy="33924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33" name="Shape 233"/>
          <p:cNvSpPr/>
          <p:nvPr/>
        </p:nvSpPr>
        <p:spPr>
          <a:xfrm>
            <a:off x="622925" y="1779750"/>
            <a:ext cx="36216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34" name="Shape 234"/>
          <p:cNvSpPr txBox="1"/>
          <p:nvPr/>
        </p:nvSpPr>
        <p:spPr>
          <a:xfrm>
            <a:off x="311700" y="591075"/>
            <a:ext cx="44754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Design principles for facebook</a:t>
            </a:r>
          </a:p>
        </p:txBody>
      </p:sp>
      <p:sp>
        <p:nvSpPr>
          <p:cNvPr id="235" name="Shape 235"/>
          <p:cNvSpPr txBox="1"/>
          <p:nvPr/>
        </p:nvSpPr>
        <p:spPr>
          <a:xfrm>
            <a:off x="1132900" y="1232900"/>
            <a:ext cx="24027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Current facebook platform</a:t>
            </a:r>
          </a:p>
        </p:txBody>
      </p:sp>
      <p:sp>
        <p:nvSpPr>
          <p:cNvPr id="236" name="Shape 236"/>
          <p:cNvSpPr txBox="1"/>
          <p:nvPr/>
        </p:nvSpPr>
        <p:spPr>
          <a:xfrm>
            <a:off x="5648850" y="1232900"/>
            <a:ext cx="22503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Future Facebook with VR</a:t>
            </a:r>
          </a:p>
        </p:txBody>
      </p:sp>
      <p:cxnSp>
        <p:nvCxnSpPr>
          <p:cNvPr id="237" name="Shape 237"/>
          <p:cNvCxnSpPr/>
          <p:nvPr/>
        </p:nvCxnSpPr>
        <p:spPr>
          <a:xfrm>
            <a:off x="3939150" y="1454000"/>
            <a:ext cx="1329900" cy="0"/>
          </a:xfrm>
          <a:prstGeom prst="straightConnector1">
            <a:avLst/>
          </a:prstGeom>
          <a:noFill/>
          <a:ln cap="flat" cmpd="sng" w="9525">
            <a:solidFill>
              <a:srgbClr val="3C78D8"/>
            </a:solidFill>
            <a:prstDash val="solid"/>
            <a:round/>
            <a:headEnd len="lg" w="lg" type="none"/>
            <a:tailEnd len="lg" w="lg" type="triangle"/>
          </a:ln>
        </p:spPr>
      </p:cxnSp>
      <p:sp>
        <p:nvSpPr>
          <p:cNvPr id="238" name="Shape 238"/>
          <p:cNvSpPr txBox="1"/>
          <p:nvPr>
            <p:ph idx="4294967295" type="body"/>
          </p:nvPr>
        </p:nvSpPr>
        <p:spPr>
          <a:xfrm>
            <a:off x="622925" y="1980050"/>
            <a:ext cx="3621600" cy="16092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Get reactions from others after posting pictures/video by comments</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Keep your memories and share them at the same time</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Broadcast your thoughts to others</a:t>
            </a:r>
          </a:p>
        </p:txBody>
      </p:sp>
      <p:sp>
        <p:nvSpPr>
          <p:cNvPr id="239" name="Shape 239"/>
          <p:cNvSpPr txBox="1"/>
          <p:nvPr>
            <p:ph idx="4294967295" type="body"/>
          </p:nvPr>
        </p:nvSpPr>
        <p:spPr>
          <a:xfrm>
            <a:off x="4877650" y="1980050"/>
            <a:ext cx="3621600" cy="16092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Intimidate reactions from others after posting on Facebook VR</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Customized sorting your memories and sharing them with specific people</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One on one interaction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B5394"/>
        </a:solidFill>
      </p:bgPr>
    </p:bg>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mt="29000"/>
          </a:blip>
          <a:stretch>
            <a:fillRect/>
          </a:stretch>
        </p:blipFill>
        <p:spPr>
          <a:xfrm>
            <a:off x="2969900" y="2878849"/>
            <a:ext cx="2984849" cy="2306449"/>
          </a:xfrm>
          <a:prstGeom prst="rect">
            <a:avLst/>
          </a:prstGeom>
          <a:noFill/>
          <a:ln>
            <a:noFill/>
          </a:ln>
        </p:spPr>
      </p:pic>
      <p:pic>
        <p:nvPicPr>
          <p:cNvPr id="245" name="Shape 245"/>
          <p:cNvPicPr preferRelativeResize="0"/>
          <p:nvPr/>
        </p:nvPicPr>
        <p:blipFill>
          <a:blip r:embed="rId4">
            <a:alphaModFix amt="31000"/>
          </a:blip>
          <a:stretch>
            <a:fillRect/>
          </a:stretch>
        </p:blipFill>
        <p:spPr>
          <a:xfrm>
            <a:off x="6849625" y="3078149"/>
            <a:ext cx="3136278" cy="2423449"/>
          </a:xfrm>
          <a:prstGeom prst="rect">
            <a:avLst/>
          </a:prstGeom>
          <a:noFill/>
          <a:ln>
            <a:noFill/>
          </a:ln>
        </p:spPr>
      </p:pic>
      <p:pic>
        <p:nvPicPr>
          <p:cNvPr id="246" name="Shape 246"/>
          <p:cNvPicPr preferRelativeResize="0"/>
          <p:nvPr/>
        </p:nvPicPr>
        <p:blipFill>
          <a:blip r:embed="rId5">
            <a:alphaModFix amt="25000"/>
          </a:blip>
          <a:stretch>
            <a:fillRect/>
          </a:stretch>
        </p:blipFill>
        <p:spPr>
          <a:xfrm>
            <a:off x="2811044" y="245950"/>
            <a:ext cx="2427405" cy="1875722"/>
          </a:xfrm>
          <a:prstGeom prst="rect">
            <a:avLst/>
          </a:prstGeom>
          <a:noFill/>
          <a:ln>
            <a:noFill/>
          </a:ln>
        </p:spPr>
      </p:pic>
      <p:pic>
        <p:nvPicPr>
          <p:cNvPr id="247" name="Shape 247"/>
          <p:cNvPicPr preferRelativeResize="0"/>
          <p:nvPr/>
        </p:nvPicPr>
        <p:blipFill>
          <a:blip r:embed="rId6">
            <a:alphaModFix amt="24000"/>
          </a:blip>
          <a:stretch>
            <a:fillRect/>
          </a:stretch>
        </p:blipFill>
        <p:spPr>
          <a:xfrm>
            <a:off x="5492712" y="515400"/>
            <a:ext cx="2912497" cy="2250547"/>
          </a:xfrm>
          <a:prstGeom prst="rect">
            <a:avLst/>
          </a:prstGeom>
          <a:noFill/>
          <a:ln>
            <a:noFill/>
          </a:ln>
        </p:spPr>
      </p:pic>
      <p:sp>
        <p:nvSpPr>
          <p:cNvPr id="248" name="Shape 248"/>
          <p:cNvSpPr txBox="1"/>
          <p:nvPr>
            <p:ph type="title"/>
          </p:nvPr>
        </p:nvSpPr>
        <p:spPr>
          <a:xfrm>
            <a:off x="2922600" y="1961150"/>
            <a:ext cx="3556800" cy="917700"/>
          </a:xfrm>
          <a:prstGeom prst="rect">
            <a:avLst/>
          </a:prstGeom>
        </p:spPr>
        <p:txBody>
          <a:bodyPr anchorCtr="0" anchor="t" bIns="91425" lIns="91425" rIns="91425" tIns="91425">
            <a:noAutofit/>
          </a:bodyPr>
          <a:lstStyle/>
          <a:p>
            <a:pPr lvl="0" rtl="0">
              <a:lnSpc>
                <a:spcPct val="150000"/>
              </a:lnSpc>
              <a:spcBef>
                <a:spcPts val="0"/>
              </a:spcBef>
              <a:buClr>
                <a:schemeClr val="dk1"/>
              </a:buClr>
              <a:buSzPct val="78571"/>
              <a:buFont typeface="Arial"/>
              <a:buNone/>
            </a:pPr>
            <a:r>
              <a:rPr lang="en" sz="1400">
                <a:solidFill>
                  <a:srgbClr val="FFFFFF"/>
                </a:solidFill>
                <a:latin typeface="Bree Serif"/>
                <a:ea typeface="Bree Serif"/>
                <a:cs typeface="Bree Serif"/>
                <a:sym typeface="Bree Serif"/>
              </a:rPr>
              <a:t>Concept 1 - Host events in virtual space</a:t>
            </a:r>
          </a:p>
          <a:p>
            <a:pPr lvl="0" rtl="0">
              <a:lnSpc>
                <a:spcPct val="150000"/>
              </a:lnSpc>
              <a:spcBef>
                <a:spcPts val="0"/>
              </a:spcBef>
              <a:buNone/>
            </a:pPr>
            <a:r>
              <a:rPr lang="en" sz="1400">
                <a:solidFill>
                  <a:srgbClr val="FFFFFF"/>
                </a:solidFill>
                <a:latin typeface="Bree Serif"/>
                <a:ea typeface="Bree Serif"/>
                <a:cs typeface="Bree Serif"/>
                <a:sym typeface="Bree Serif"/>
              </a:rPr>
              <a:t>Concept 2 - VR Gallery</a:t>
            </a:r>
          </a:p>
          <a:p>
            <a:pPr lvl="0" rtl="0">
              <a:lnSpc>
                <a:spcPct val="150000"/>
              </a:lnSpc>
              <a:spcBef>
                <a:spcPts val="0"/>
              </a:spcBef>
              <a:buNone/>
            </a:pPr>
            <a:r>
              <a:rPr lang="en" sz="1400">
                <a:solidFill>
                  <a:srgbClr val="FFFFFF"/>
                </a:solidFill>
                <a:latin typeface="Bree Serif"/>
                <a:ea typeface="Bree Serif"/>
                <a:cs typeface="Bree Serif"/>
                <a:sym typeface="Bree Serif"/>
              </a:rPr>
              <a:t>Concept 3 - Dream Inducer</a:t>
            </a:r>
          </a:p>
        </p:txBody>
      </p:sp>
      <p:pic>
        <p:nvPicPr>
          <p:cNvPr id="249" name="Shape 249"/>
          <p:cNvPicPr preferRelativeResize="0"/>
          <p:nvPr/>
        </p:nvPicPr>
        <p:blipFill>
          <a:blip r:embed="rId7">
            <a:alphaModFix amt="26000"/>
          </a:blip>
          <a:stretch>
            <a:fillRect/>
          </a:stretch>
        </p:blipFill>
        <p:spPr>
          <a:xfrm>
            <a:off x="181499" y="1333081"/>
            <a:ext cx="2427422" cy="1875741"/>
          </a:xfrm>
          <a:prstGeom prst="rect">
            <a:avLst/>
          </a:prstGeom>
          <a:noFill/>
          <a:ln>
            <a:noFill/>
          </a:ln>
        </p:spPr>
      </p:pic>
      <p:pic>
        <p:nvPicPr>
          <p:cNvPr id="250" name="Shape 250"/>
          <p:cNvPicPr preferRelativeResize="0"/>
          <p:nvPr/>
        </p:nvPicPr>
        <p:blipFill>
          <a:blip r:embed="rId8">
            <a:alphaModFix amt="50000"/>
          </a:blip>
          <a:stretch>
            <a:fillRect/>
          </a:stretch>
        </p:blipFill>
        <p:spPr>
          <a:xfrm>
            <a:off x="990649" y="3078150"/>
            <a:ext cx="1858510" cy="1436128"/>
          </a:xfrm>
          <a:prstGeom prst="rect">
            <a:avLst/>
          </a:prstGeom>
          <a:noFill/>
          <a:ln>
            <a:noFill/>
          </a:ln>
        </p:spPr>
      </p:pic>
      <p:pic>
        <p:nvPicPr>
          <p:cNvPr id="251" name="Shape 251"/>
          <p:cNvPicPr preferRelativeResize="0"/>
          <p:nvPr/>
        </p:nvPicPr>
        <p:blipFill>
          <a:blip r:embed="rId9">
            <a:alphaModFix amt="44000"/>
          </a:blip>
          <a:stretch>
            <a:fillRect/>
          </a:stretch>
        </p:blipFill>
        <p:spPr>
          <a:xfrm>
            <a:off x="5543456" y="2820301"/>
            <a:ext cx="1964440" cy="1517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pic>
        <p:nvPicPr>
          <p:cNvPr id="256" name="Shape 256"/>
          <p:cNvPicPr preferRelativeResize="0"/>
          <p:nvPr/>
        </p:nvPicPr>
        <p:blipFill rotWithShape="1">
          <a:blip r:embed="rId3">
            <a:alphaModFix/>
          </a:blip>
          <a:srcRect b="0" l="7413" r="3697" t="0"/>
          <a:stretch/>
        </p:blipFill>
        <p:spPr>
          <a:xfrm>
            <a:off x="0" y="0"/>
            <a:ext cx="9144002" cy="5143500"/>
          </a:xfrm>
          <a:prstGeom prst="rect">
            <a:avLst/>
          </a:prstGeom>
          <a:noFill/>
          <a:ln>
            <a:noFill/>
          </a:ln>
        </p:spPr>
      </p:pic>
      <p:sp>
        <p:nvSpPr>
          <p:cNvPr id="257" name="Shape 257"/>
          <p:cNvSpPr/>
          <p:nvPr/>
        </p:nvSpPr>
        <p:spPr>
          <a:xfrm>
            <a:off x="240900" y="0"/>
            <a:ext cx="3144000" cy="5143500"/>
          </a:xfrm>
          <a:prstGeom prst="rect">
            <a:avLst/>
          </a:prstGeom>
          <a:solidFill>
            <a:srgbClr val="FFFFFF">
              <a:alpha val="61920"/>
            </a:srgbClr>
          </a:solidFill>
          <a:ln>
            <a:noFill/>
          </a:ln>
        </p:spPr>
        <p:txBody>
          <a:bodyPr anchorCtr="0" anchor="ctr" bIns="91425" lIns="91425" rIns="91425" tIns="91425">
            <a:noAutofit/>
          </a:bodyPr>
          <a:lstStyle/>
          <a:p>
            <a:pPr lvl="0">
              <a:spcBef>
                <a:spcPts val="0"/>
              </a:spcBef>
              <a:buNone/>
            </a:pPr>
            <a:r>
              <a:t/>
            </a:r>
            <a:endParaRPr/>
          </a:p>
        </p:txBody>
      </p:sp>
      <p:sp>
        <p:nvSpPr>
          <p:cNvPr id="258" name="Shape 258"/>
          <p:cNvSpPr txBox="1"/>
          <p:nvPr>
            <p:ph idx="4294967295" type="title"/>
          </p:nvPr>
        </p:nvSpPr>
        <p:spPr>
          <a:xfrm>
            <a:off x="311700" y="1588025"/>
            <a:ext cx="974100" cy="367200"/>
          </a:xfrm>
          <a:prstGeom prst="rect">
            <a:avLst/>
          </a:prstGeom>
        </p:spPr>
        <p:txBody>
          <a:bodyPr anchorCtr="0" anchor="t" bIns="91425" lIns="91425" rIns="91425" tIns="91425">
            <a:noAutofit/>
          </a:bodyPr>
          <a:lstStyle/>
          <a:p>
            <a:pPr lvl="0" rtl="0">
              <a:spcBef>
                <a:spcPts val="0"/>
              </a:spcBef>
              <a:buNone/>
            </a:pPr>
            <a:r>
              <a:rPr b="1" lang="en" sz="1400">
                <a:solidFill>
                  <a:srgbClr val="3C78D8"/>
                </a:solidFill>
                <a:latin typeface="Roboto"/>
                <a:ea typeface="Roboto"/>
                <a:cs typeface="Roboto"/>
                <a:sym typeface="Roboto"/>
              </a:rPr>
              <a:t>Problem</a:t>
            </a:r>
          </a:p>
        </p:txBody>
      </p:sp>
      <p:sp>
        <p:nvSpPr>
          <p:cNvPr id="259" name="Shape 259"/>
          <p:cNvSpPr txBox="1"/>
          <p:nvPr>
            <p:ph idx="4294967295" type="body"/>
          </p:nvPr>
        </p:nvSpPr>
        <p:spPr>
          <a:xfrm>
            <a:off x="311700" y="1914475"/>
            <a:ext cx="2995500" cy="811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34343"/>
                </a:solidFill>
                <a:latin typeface="Roboto"/>
                <a:ea typeface="Roboto"/>
                <a:cs typeface="Roboto"/>
                <a:sym typeface="Roboto"/>
              </a:rPr>
              <a:t>People live far away from each other can hardly feel others’ emotion and feeling.</a:t>
            </a:r>
          </a:p>
        </p:txBody>
      </p:sp>
      <p:sp>
        <p:nvSpPr>
          <p:cNvPr id="260" name="Shape 260"/>
          <p:cNvSpPr txBox="1"/>
          <p:nvPr>
            <p:ph idx="4294967295" type="title"/>
          </p:nvPr>
        </p:nvSpPr>
        <p:spPr>
          <a:xfrm>
            <a:off x="311700" y="2664350"/>
            <a:ext cx="2038500" cy="367200"/>
          </a:xfrm>
          <a:prstGeom prst="rect">
            <a:avLst/>
          </a:prstGeom>
        </p:spPr>
        <p:txBody>
          <a:bodyPr anchorCtr="0" anchor="t" bIns="91425" lIns="91425" rIns="91425" tIns="91425">
            <a:noAutofit/>
          </a:bodyPr>
          <a:lstStyle/>
          <a:p>
            <a:pPr lvl="0" rtl="0">
              <a:spcBef>
                <a:spcPts val="0"/>
              </a:spcBef>
              <a:buNone/>
            </a:pPr>
            <a:r>
              <a:rPr b="1" lang="en" sz="1400">
                <a:solidFill>
                  <a:srgbClr val="3C78D8"/>
                </a:solidFill>
                <a:latin typeface="Roboto"/>
                <a:ea typeface="Roboto"/>
                <a:cs typeface="Roboto"/>
                <a:sym typeface="Roboto"/>
              </a:rPr>
              <a:t>What is the concept?</a:t>
            </a:r>
          </a:p>
        </p:txBody>
      </p:sp>
      <p:sp>
        <p:nvSpPr>
          <p:cNvPr id="261" name="Shape 261"/>
          <p:cNvSpPr txBox="1"/>
          <p:nvPr>
            <p:ph idx="4294967295" type="body"/>
          </p:nvPr>
        </p:nvSpPr>
        <p:spPr>
          <a:xfrm>
            <a:off x="311700" y="2990800"/>
            <a:ext cx="2995500" cy="7050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34343"/>
                </a:solidFill>
                <a:latin typeface="Roboto"/>
                <a:ea typeface="Roboto"/>
                <a:cs typeface="Roboto"/>
                <a:sym typeface="Roboto"/>
              </a:rPr>
              <a:t>Users can host real-time events in VR space with friends or pre-set their message to send. People can have fun in VR space even they can not meet.</a:t>
            </a:r>
          </a:p>
        </p:txBody>
      </p:sp>
      <p:sp>
        <p:nvSpPr>
          <p:cNvPr id="262" name="Shape 262"/>
          <p:cNvSpPr txBox="1"/>
          <p:nvPr>
            <p:ph idx="4294967295" type="title"/>
          </p:nvPr>
        </p:nvSpPr>
        <p:spPr>
          <a:xfrm>
            <a:off x="269825" y="292625"/>
            <a:ext cx="3066300" cy="2814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pic>
        <p:nvPicPr>
          <p:cNvPr id="267" name="Shape 267"/>
          <p:cNvPicPr preferRelativeResize="0"/>
          <p:nvPr/>
        </p:nvPicPr>
        <p:blipFill rotWithShape="1">
          <a:blip r:embed="rId3">
            <a:alphaModFix amt="79000"/>
          </a:blip>
          <a:srcRect b="0" l="0" r="7723" t="0"/>
          <a:stretch/>
        </p:blipFill>
        <p:spPr>
          <a:xfrm>
            <a:off x="4013624" y="1536151"/>
            <a:ext cx="4471410" cy="2769024"/>
          </a:xfrm>
          <a:prstGeom prst="rect">
            <a:avLst/>
          </a:prstGeom>
          <a:noFill/>
          <a:ln>
            <a:noFill/>
          </a:ln>
        </p:spPr>
      </p:pic>
      <p:sp>
        <p:nvSpPr>
          <p:cNvPr id="268" name="Shape 268"/>
          <p:cNvSpPr txBox="1"/>
          <p:nvPr/>
        </p:nvSpPr>
        <p:spPr>
          <a:xfrm>
            <a:off x="4201650" y="1161675"/>
            <a:ext cx="4471500" cy="4710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434343"/>
                </a:solidFill>
                <a:latin typeface="Comic Sans MS"/>
                <a:ea typeface="Comic Sans MS"/>
                <a:cs typeface="Comic Sans MS"/>
                <a:sym typeface="Comic Sans MS"/>
              </a:rPr>
              <a:t>Peter</a:t>
            </a:r>
            <a:r>
              <a:rPr b="1" lang="en" sz="2200">
                <a:solidFill>
                  <a:srgbClr val="434343"/>
                </a:solidFill>
                <a:latin typeface="Comic Sans MS"/>
                <a:ea typeface="Comic Sans MS"/>
                <a:cs typeface="Comic Sans MS"/>
                <a:sym typeface="Comic Sans MS"/>
              </a:rPr>
              <a:t>’s Birthday Party</a:t>
            </a:r>
          </a:p>
        </p:txBody>
      </p:sp>
      <p:sp>
        <p:nvSpPr>
          <p:cNvPr id="269" name="Shape 269"/>
          <p:cNvSpPr txBox="1"/>
          <p:nvPr/>
        </p:nvSpPr>
        <p:spPr>
          <a:xfrm>
            <a:off x="613425" y="1153875"/>
            <a:ext cx="3400200" cy="4224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ORGANIZER: </a:t>
            </a:r>
            <a:r>
              <a:rPr lang="en">
                <a:solidFill>
                  <a:srgbClr val="3C78D8"/>
                </a:solidFill>
                <a:latin typeface="Bree Serif"/>
                <a:ea typeface="Bree Serif"/>
                <a:cs typeface="Bree Serif"/>
                <a:sym typeface="Bree Serif"/>
              </a:rPr>
              <a:t>SET UP</a:t>
            </a:r>
          </a:p>
        </p:txBody>
      </p:sp>
      <p:sp>
        <p:nvSpPr>
          <p:cNvPr id="270" name="Shape 270"/>
          <p:cNvSpPr txBox="1"/>
          <p:nvPr/>
        </p:nvSpPr>
        <p:spPr>
          <a:xfrm>
            <a:off x="613425" y="1633500"/>
            <a:ext cx="2951400" cy="1363800"/>
          </a:xfrm>
          <a:prstGeom prst="rect">
            <a:avLst/>
          </a:prstGeom>
          <a:noFill/>
          <a:ln>
            <a:noFill/>
          </a:ln>
        </p:spPr>
        <p:txBody>
          <a:bodyPr anchorCtr="0" anchor="t" bIns="91425" lIns="91425" rIns="91425" tIns="91425">
            <a:noAutofit/>
          </a:bodyPr>
          <a:lstStyle/>
          <a:p>
            <a:pPr lvl="0" rtl="0">
              <a:lnSpc>
                <a:spcPct val="100000"/>
              </a:lnSpc>
              <a:spcBef>
                <a:spcPts val="0"/>
              </a:spcBef>
              <a:spcAft>
                <a:spcPts val="1600"/>
              </a:spcAft>
              <a:buNone/>
            </a:pPr>
            <a:r>
              <a:rPr lang="en" sz="1200">
                <a:solidFill>
                  <a:srgbClr val="434343"/>
                </a:solidFill>
                <a:latin typeface="Roboto"/>
                <a:ea typeface="Roboto"/>
                <a:cs typeface="Roboto"/>
                <a:sym typeface="Roboto"/>
              </a:rPr>
              <a:t>1. Peter uses facebook to set up a virtual space to hold his birthday party. </a:t>
            </a:r>
          </a:p>
          <a:p>
            <a:pPr lvl="0" rtl="0">
              <a:lnSpc>
                <a:spcPct val="100000"/>
              </a:lnSpc>
              <a:spcBef>
                <a:spcPts val="0"/>
              </a:spcBef>
              <a:spcAft>
                <a:spcPts val="1600"/>
              </a:spcAft>
              <a:buNone/>
            </a:pPr>
            <a:r>
              <a:rPr lang="en" sz="1200">
                <a:solidFill>
                  <a:srgbClr val="434343"/>
                </a:solidFill>
                <a:latin typeface="Roboto"/>
                <a:ea typeface="Roboto"/>
                <a:cs typeface="Roboto"/>
                <a:sym typeface="Roboto"/>
              </a:rPr>
              <a:t>2. Preset scenarios and props are provided for him to customize the space.</a:t>
            </a:r>
          </a:p>
        </p:txBody>
      </p:sp>
      <p:sp>
        <p:nvSpPr>
          <p:cNvPr id="271" name="Shape 271"/>
          <p:cNvSpPr txBox="1"/>
          <p:nvPr>
            <p:ph idx="4294967295" type="title"/>
          </p:nvPr>
        </p:nvSpPr>
        <p:spPr>
          <a:xfrm>
            <a:off x="269825" y="292625"/>
            <a:ext cx="3066300" cy="5865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pic>
        <p:nvPicPr>
          <p:cNvPr id="276" name="Shape 276"/>
          <p:cNvPicPr preferRelativeResize="0"/>
          <p:nvPr/>
        </p:nvPicPr>
        <p:blipFill rotWithShape="1">
          <a:blip r:embed="rId3">
            <a:alphaModFix amt="77000"/>
          </a:blip>
          <a:srcRect b="0" l="3512" r="0" t="0"/>
          <a:stretch/>
        </p:blipFill>
        <p:spPr>
          <a:xfrm>
            <a:off x="3672750" y="1273450"/>
            <a:ext cx="2988023" cy="2307950"/>
          </a:xfrm>
          <a:prstGeom prst="rect">
            <a:avLst/>
          </a:prstGeom>
          <a:noFill/>
          <a:ln>
            <a:noFill/>
          </a:ln>
        </p:spPr>
      </p:pic>
      <p:sp>
        <p:nvSpPr>
          <p:cNvPr id="277" name="Shape 277"/>
          <p:cNvSpPr txBox="1"/>
          <p:nvPr/>
        </p:nvSpPr>
        <p:spPr>
          <a:xfrm>
            <a:off x="5029475" y="3438275"/>
            <a:ext cx="1442700" cy="264600"/>
          </a:xfrm>
          <a:prstGeom prst="rect">
            <a:avLst/>
          </a:prstGeom>
          <a:noFill/>
          <a:ln>
            <a:noFill/>
          </a:ln>
        </p:spPr>
        <p:txBody>
          <a:bodyPr anchorCtr="0" anchor="t" bIns="91425" lIns="91425" rIns="91425" tIns="91425">
            <a:noAutofit/>
          </a:bodyPr>
          <a:lstStyle/>
          <a:p>
            <a:pPr indent="0" lvl="0" marL="0" rtl="0" algn="r">
              <a:lnSpc>
                <a:spcPct val="115000"/>
              </a:lnSpc>
              <a:spcBef>
                <a:spcPts val="0"/>
              </a:spcBef>
              <a:buNone/>
            </a:pPr>
            <a:r>
              <a:rPr lang="en" sz="1000">
                <a:solidFill>
                  <a:srgbClr val="3C78D8"/>
                </a:solidFill>
                <a:latin typeface="Roboto"/>
                <a:ea typeface="Roboto"/>
                <a:cs typeface="Roboto"/>
                <a:sym typeface="Roboto"/>
              </a:rPr>
              <a:t>Avatar (Real time)</a:t>
            </a:r>
          </a:p>
        </p:txBody>
      </p:sp>
      <p:sp>
        <p:nvSpPr>
          <p:cNvPr id="278" name="Shape 278"/>
          <p:cNvSpPr txBox="1"/>
          <p:nvPr/>
        </p:nvSpPr>
        <p:spPr>
          <a:xfrm>
            <a:off x="2059387" y="2927550"/>
            <a:ext cx="1503000" cy="357600"/>
          </a:xfrm>
          <a:prstGeom prst="rect">
            <a:avLst/>
          </a:prstGeom>
          <a:noFill/>
          <a:ln>
            <a:noFill/>
          </a:ln>
        </p:spPr>
        <p:txBody>
          <a:bodyPr anchorCtr="0" anchor="t" bIns="91425" lIns="91425" rIns="91425" tIns="91425">
            <a:noAutofit/>
          </a:bodyPr>
          <a:lstStyle/>
          <a:p>
            <a:pPr indent="0" lvl="0" marL="0" rtl="0" algn="ctr">
              <a:lnSpc>
                <a:spcPct val="115000"/>
              </a:lnSpc>
              <a:spcBef>
                <a:spcPts val="0"/>
              </a:spcBef>
              <a:buNone/>
            </a:pPr>
            <a:r>
              <a:rPr lang="en" sz="1000">
                <a:solidFill>
                  <a:srgbClr val="3C78D8"/>
                </a:solidFill>
                <a:latin typeface="Roboto"/>
                <a:ea typeface="Roboto"/>
                <a:cs typeface="Roboto"/>
                <a:sym typeface="Roboto"/>
              </a:rPr>
              <a:t>Half real/half avatar</a:t>
            </a:r>
          </a:p>
        </p:txBody>
      </p:sp>
      <p:sp>
        <p:nvSpPr>
          <p:cNvPr id="279" name="Shape 279"/>
          <p:cNvSpPr txBox="1"/>
          <p:nvPr/>
        </p:nvSpPr>
        <p:spPr>
          <a:xfrm>
            <a:off x="746200" y="2222750"/>
            <a:ext cx="1418400" cy="357600"/>
          </a:xfrm>
          <a:prstGeom prst="rect">
            <a:avLst/>
          </a:prstGeom>
          <a:noFill/>
          <a:ln>
            <a:noFill/>
          </a:ln>
        </p:spPr>
        <p:txBody>
          <a:bodyPr anchorCtr="0" anchor="t" bIns="91425" lIns="91425" rIns="91425" tIns="91425">
            <a:noAutofit/>
          </a:bodyPr>
          <a:lstStyle/>
          <a:p>
            <a:pPr indent="0" lvl="0" marL="0" rtl="0" algn="ctr">
              <a:lnSpc>
                <a:spcPct val="115000"/>
              </a:lnSpc>
              <a:spcBef>
                <a:spcPts val="0"/>
              </a:spcBef>
              <a:buNone/>
            </a:pPr>
            <a:r>
              <a:rPr lang="en" sz="1000">
                <a:solidFill>
                  <a:srgbClr val="3C78D8"/>
                </a:solidFill>
                <a:latin typeface="Roboto"/>
                <a:ea typeface="Roboto"/>
                <a:cs typeface="Roboto"/>
                <a:sym typeface="Roboto"/>
              </a:rPr>
              <a:t>Real (Video preset)</a:t>
            </a:r>
          </a:p>
        </p:txBody>
      </p:sp>
      <p:sp>
        <p:nvSpPr>
          <p:cNvPr id="280" name="Shape 280"/>
          <p:cNvSpPr txBox="1"/>
          <p:nvPr/>
        </p:nvSpPr>
        <p:spPr>
          <a:xfrm>
            <a:off x="514500" y="855050"/>
            <a:ext cx="2480700" cy="4224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FRIENDS: JOIN</a:t>
            </a:r>
          </a:p>
        </p:txBody>
      </p:sp>
      <p:sp>
        <p:nvSpPr>
          <p:cNvPr id="281" name="Shape 281"/>
          <p:cNvSpPr txBox="1"/>
          <p:nvPr/>
        </p:nvSpPr>
        <p:spPr>
          <a:xfrm>
            <a:off x="3653450" y="1273450"/>
            <a:ext cx="1912200" cy="357600"/>
          </a:xfrm>
          <a:prstGeom prst="rect">
            <a:avLst/>
          </a:prstGeom>
          <a:noFill/>
          <a:ln>
            <a:noFill/>
          </a:ln>
        </p:spPr>
        <p:txBody>
          <a:bodyPr anchorCtr="0" anchor="t" bIns="91425" lIns="91425" rIns="91425" tIns="91425">
            <a:noAutofit/>
          </a:bodyPr>
          <a:lstStyle/>
          <a:p>
            <a:pPr lvl="0" rtl="0">
              <a:spcBef>
                <a:spcPts val="0"/>
              </a:spcBef>
              <a:buNone/>
            </a:pPr>
            <a:r>
              <a:rPr b="1" lang="en" sz="1800">
                <a:latin typeface="Comic Sans MS"/>
                <a:ea typeface="Comic Sans MS"/>
                <a:cs typeface="Comic Sans MS"/>
                <a:sym typeface="Comic Sans MS"/>
              </a:rPr>
              <a:t>VR SPACE</a:t>
            </a:r>
          </a:p>
        </p:txBody>
      </p:sp>
      <p:pic>
        <p:nvPicPr>
          <p:cNvPr id="282" name="Shape 282"/>
          <p:cNvPicPr preferRelativeResize="0"/>
          <p:nvPr/>
        </p:nvPicPr>
        <p:blipFill rotWithShape="1">
          <a:blip r:embed="rId4">
            <a:alphaModFix/>
          </a:blip>
          <a:srcRect b="0" l="7279" r="7279" t="0"/>
          <a:stretch/>
        </p:blipFill>
        <p:spPr>
          <a:xfrm>
            <a:off x="566450" y="1349625"/>
            <a:ext cx="1418400" cy="856112"/>
          </a:xfrm>
          <a:prstGeom prst="rect">
            <a:avLst/>
          </a:prstGeom>
          <a:noFill/>
          <a:ln>
            <a:noFill/>
          </a:ln>
        </p:spPr>
      </p:pic>
      <p:pic>
        <p:nvPicPr>
          <p:cNvPr id="283" name="Shape 283"/>
          <p:cNvPicPr preferRelativeResize="0"/>
          <p:nvPr/>
        </p:nvPicPr>
        <p:blipFill rotWithShape="1">
          <a:blip r:embed="rId5">
            <a:alphaModFix/>
          </a:blip>
          <a:srcRect b="0" l="0" r="0" t="3753"/>
          <a:stretch/>
        </p:blipFill>
        <p:spPr>
          <a:xfrm>
            <a:off x="2164600" y="1349651"/>
            <a:ext cx="1192337" cy="1577898"/>
          </a:xfrm>
          <a:prstGeom prst="rect">
            <a:avLst/>
          </a:prstGeom>
          <a:noFill/>
          <a:ln>
            <a:noFill/>
          </a:ln>
        </p:spPr>
      </p:pic>
      <p:sp>
        <p:nvSpPr>
          <p:cNvPr id="284" name="Shape 284"/>
          <p:cNvSpPr txBox="1"/>
          <p:nvPr/>
        </p:nvSpPr>
        <p:spPr>
          <a:xfrm>
            <a:off x="6976600" y="855050"/>
            <a:ext cx="1806600" cy="535200"/>
          </a:xfrm>
          <a:prstGeom prst="rect">
            <a:avLst/>
          </a:prstGeom>
          <a:noFill/>
          <a:ln>
            <a:noFill/>
          </a:ln>
        </p:spPr>
        <p:txBody>
          <a:bodyPr anchorCtr="0" anchor="t" bIns="91425" lIns="91425" rIns="91425" tIns="91425">
            <a:noAutofit/>
          </a:bodyPr>
          <a:lstStyle/>
          <a:p>
            <a:pPr lvl="0" rtl="0">
              <a:spcBef>
                <a:spcPts val="0"/>
              </a:spcBef>
              <a:buNone/>
            </a:pPr>
            <a:r>
              <a:rPr lang="en">
                <a:solidFill>
                  <a:srgbClr val="3C78D8"/>
                </a:solidFill>
                <a:latin typeface="Bree Serif"/>
                <a:ea typeface="Bree Serif"/>
                <a:cs typeface="Bree Serif"/>
                <a:sym typeface="Bree Serif"/>
              </a:rPr>
              <a:t>RECORD THE EVENT</a:t>
            </a:r>
          </a:p>
        </p:txBody>
      </p:sp>
      <p:sp>
        <p:nvSpPr>
          <p:cNvPr id="285" name="Shape 285"/>
          <p:cNvSpPr txBox="1"/>
          <p:nvPr>
            <p:ph idx="4294967295" type="title"/>
          </p:nvPr>
        </p:nvSpPr>
        <p:spPr>
          <a:xfrm>
            <a:off x="269825" y="292625"/>
            <a:ext cx="3066300" cy="5865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sp>
        <p:nvSpPr>
          <p:cNvPr id="286" name="Shape 286"/>
          <p:cNvSpPr txBox="1"/>
          <p:nvPr/>
        </p:nvSpPr>
        <p:spPr>
          <a:xfrm>
            <a:off x="438300" y="3702875"/>
            <a:ext cx="2906100" cy="1696800"/>
          </a:xfrm>
          <a:prstGeom prst="rect">
            <a:avLst/>
          </a:prstGeom>
          <a:noFill/>
          <a:ln>
            <a:noFill/>
          </a:ln>
        </p:spPr>
        <p:txBody>
          <a:bodyPr anchorCtr="0" anchor="t" bIns="91425" lIns="91425" rIns="91425" tIns="91425">
            <a:noAutofit/>
          </a:bodyPr>
          <a:lstStyle/>
          <a:p>
            <a:pPr lvl="0" rtl="0">
              <a:lnSpc>
                <a:spcPct val="100000"/>
              </a:lnSpc>
              <a:spcBef>
                <a:spcPts val="0"/>
              </a:spcBef>
              <a:spcAft>
                <a:spcPts val="0"/>
              </a:spcAft>
              <a:buNone/>
            </a:pPr>
            <a:r>
              <a:rPr lang="en" sz="1200">
                <a:solidFill>
                  <a:srgbClr val="434343"/>
                </a:solidFill>
                <a:latin typeface="Roboto"/>
                <a:ea typeface="Roboto"/>
                <a:cs typeface="Roboto"/>
                <a:sym typeface="Roboto"/>
              </a:rPr>
              <a:t>3. His facebook friends join the party by avatar and celebrate.</a:t>
            </a:r>
          </a:p>
          <a:p>
            <a:pPr lvl="0" rtl="0">
              <a:lnSpc>
                <a:spcPct val="100000"/>
              </a:lnSpc>
              <a:spcBef>
                <a:spcPts val="0"/>
              </a:spcBef>
              <a:spcAft>
                <a:spcPts val="0"/>
              </a:spcAft>
              <a:buNone/>
            </a:pPr>
            <a:r>
              <a:t/>
            </a:r>
            <a:endParaRPr sz="1200">
              <a:solidFill>
                <a:srgbClr val="434343"/>
              </a:solidFill>
              <a:latin typeface="Roboto"/>
              <a:ea typeface="Roboto"/>
              <a:cs typeface="Roboto"/>
              <a:sym typeface="Roboto"/>
            </a:endParaRPr>
          </a:p>
          <a:p>
            <a:pPr lvl="0" rtl="0">
              <a:lnSpc>
                <a:spcPct val="100000"/>
              </a:lnSpc>
              <a:spcBef>
                <a:spcPts val="0"/>
              </a:spcBef>
              <a:buClr>
                <a:schemeClr val="dk1"/>
              </a:buClr>
              <a:buSzPct val="91666"/>
              <a:buFont typeface="Arial"/>
              <a:buNone/>
            </a:pPr>
            <a:r>
              <a:rPr lang="en" sz="1200">
                <a:solidFill>
                  <a:srgbClr val="434343"/>
                </a:solidFill>
                <a:latin typeface="Roboto"/>
                <a:ea typeface="Roboto"/>
                <a:cs typeface="Roboto"/>
                <a:sym typeface="Roboto"/>
              </a:rPr>
              <a:t>4. Friends that can not join in time can send preset audio/video messages.</a:t>
            </a:r>
          </a:p>
          <a:p>
            <a:pPr lvl="0" rtl="0">
              <a:spcBef>
                <a:spcPts val="0"/>
              </a:spcBef>
              <a:buClr>
                <a:schemeClr val="dk1"/>
              </a:buClr>
              <a:buFont typeface="Arial"/>
              <a:buNone/>
            </a:pPr>
            <a:r>
              <a:t/>
            </a:r>
            <a:endParaRPr sz="1200">
              <a:solidFill>
                <a:srgbClr val="434343"/>
              </a:solidFill>
              <a:latin typeface="Roboto"/>
              <a:ea typeface="Roboto"/>
              <a:cs typeface="Roboto"/>
              <a:sym typeface="Roboto"/>
            </a:endParaRPr>
          </a:p>
        </p:txBody>
      </p:sp>
      <p:sp>
        <p:nvSpPr>
          <p:cNvPr id="287" name="Shape 287"/>
          <p:cNvSpPr txBox="1"/>
          <p:nvPr/>
        </p:nvSpPr>
        <p:spPr>
          <a:xfrm>
            <a:off x="6976600" y="1273450"/>
            <a:ext cx="1806600" cy="614400"/>
          </a:xfrm>
          <a:prstGeom prst="rect">
            <a:avLst/>
          </a:prstGeom>
          <a:noFill/>
          <a:ln>
            <a:noFill/>
          </a:ln>
        </p:spPr>
        <p:txBody>
          <a:bodyPr anchorCtr="0" anchor="t" bIns="91425" lIns="91425" rIns="91425" tIns="91425">
            <a:noAutofit/>
          </a:bodyPr>
          <a:lstStyle/>
          <a:p>
            <a:pPr lvl="0" rtl="0">
              <a:lnSpc>
                <a:spcPct val="100000"/>
              </a:lnSpc>
              <a:spcBef>
                <a:spcPts val="0"/>
              </a:spcBef>
              <a:spcAft>
                <a:spcPts val="1600"/>
              </a:spcAft>
              <a:buNone/>
            </a:pPr>
            <a:r>
              <a:rPr lang="en" sz="1200">
                <a:solidFill>
                  <a:srgbClr val="434343"/>
                </a:solidFill>
                <a:latin typeface="Roboto"/>
                <a:ea typeface="Roboto"/>
                <a:cs typeface="Roboto"/>
                <a:sym typeface="Roboto"/>
              </a:rPr>
              <a:t>7. Peter records the 360      video as memory in facebook.</a:t>
            </a:r>
          </a:p>
        </p:txBody>
      </p:sp>
      <p:sp>
        <p:nvSpPr>
          <p:cNvPr id="288" name="Shape 288"/>
          <p:cNvSpPr txBox="1"/>
          <p:nvPr/>
        </p:nvSpPr>
        <p:spPr>
          <a:xfrm>
            <a:off x="3672750" y="3376025"/>
            <a:ext cx="2850600" cy="535200"/>
          </a:xfrm>
          <a:prstGeom prst="rect">
            <a:avLst/>
          </a:prstGeom>
          <a:noFill/>
          <a:ln>
            <a:noFill/>
          </a:ln>
        </p:spPr>
        <p:txBody>
          <a:bodyPr anchorCtr="0" anchor="t" bIns="91425" lIns="91425" rIns="91425" tIns="91425">
            <a:noAutofit/>
          </a:bodyPr>
          <a:lstStyle/>
          <a:p>
            <a:pPr lvl="0" rtl="0">
              <a:lnSpc>
                <a:spcPct val="100000"/>
              </a:lnSpc>
              <a:spcBef>
                <a:spcPts val="0"/>
              </a:spcBef>
              <a:spcAft>
                <a:spcPts val="0"/>
              </a:spcAft>
              <a:buNone/>
            </a:pPr>
            <a:r>
              <a:t/>
            </a:r>
            <a:endParaRPr sz="1200">
              <a:solidFill>
                <a:srgbClr val="434343"/>
              </a:solidFill>
              <a:latin typeface="Roboto"/>
              <a:ea typeface="Roboto"/>
              <a:cs typeface="Roboto"/>
              <a:sym typeface="Roboto"/>
            </a:endParaRPr>
          </a:p>
          <a:p>
            <a:pPr lvl="0" rtl="0">
              <a:spcBef>
                <a:spcPts val="0"/>
              </a:spcBef>
              <a:buClr>
                <a:schemeClr val="dk1"/>
              </a:buClr>
              <a:buFont typeface="Arial"/>
              <a:buNone/>
            </a:pPr>
            <a:r>
              <a:t/>
            </a: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5. Friends can send virtual hugs, gifts and emojis.</a:t>
            </a:r>
          </a:p>
          <a:p>
            <a:pPr lvl="0" rtl="0">
              <a:lnSpc>
                <a:spcPct val="100000"/>
              </a:lnSpc>
              <a:spcBef>
                <a:spcPts val="0"/>
              </a:spcBef>
              <a:spcAft>
                <a:spcPts val="0"/>
              </a:spcAft>
              <a:buNone/>
            </a:pPr>
            <a:r>
              <a:t/>
            </a:r>
            <a:endParaRPr sz="1200">
              <a:solidFill>
                <a:srgbClr val="434343"/>
              </a:solidFill>
              <a:latin typeface="Roboto"/>
              <a:ea typeface="Roboto"/>
              <a:cs typeface="Roboto"/>
              <a:sym typeface="Roboto"/>
            </a:endParaRPr>
          </a:p>
          <a:p>
            <a:pPr lvl="0" rtl="0">
              <a:lnSpc>
                <a:spcPct val="100000"/>
              </a:lnSpc>
              <a:spcBef>
                <a:spcPts val="0"/>
              </a:spcBef>
              <a:spcAft>
                <a:spcPts val="0"/>
              </a:spcAft>
              <a:buNone/>
            </a:pPr>
            <a:r>
              <a:rPr lang="en" sz="1200">
                <a:solidFill>
                  <a:srgbClr val="434343"/>
                </a:solidFill>
                <a:latin typeface="Roboto"/>
                <a:ea typeface="Roboto"/>
                <a:cs typeface="Roboto"/>
                <a:sym typeface="Roboto"/>
              </a:rPr>
              <a:t>6. They can enjoy a great time playing games together.</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4253767" y="0"/>
            <a:ext cx="2879565" cy="5143499"/>
          </a:xfrm>
          <a:prstGeom prst="rect">
            <a:avLst/>
          </a:prstGeom>
          <a:noFill/>
          <a:ln>
            <a:noFill/>
          </a:ln>
        </p:spPr>
      </p:pic>
      <p:sp>
        <p:nvSpPr>
          <p:cNvPr id="62" name="Shape 62"/>
          <p:cNvSpPr txBox="1"/>
          <p:nvPr/>
        </p:nvSpPr>
        <p:spPr>
          <a:xfrm>
            <a:off x="3881900" y="2157750"/>
            <a:ext cx="1158300" cy="828000"/>
          </a:xfrm>
          <a:prstGeom prst="rect">
            <a:avLst/>
          </a:prstGeom>
          <a:noFill/>
          <a:ln>
            <a:noFill/>
          </a:ln>
        </p:spPr>
        <p:txBody>
          <a:bodyPr anchorCtr="0" anchor="t" bIns="91425" lIns="91425" rIns="91425" tIns="91425">
            <a:noAutofit/>
          </a:bodyPr>
          <a:lstStyle/>
          <a:p>
            <a:pPr lvl="0">
              <a:spcBef>
                <a:spcPts val="0"/>
              </a:spcBef>
              <a:buNone/>
            </a:pPr>
            <a:r>
              <a:rPr lang="en"/>
              <a:t>four avatars</a:t>
            </a:r>
          </a:p>
        </p:txBody>
      </p:sp>
      <p:pic>
        <p:nvPicPr>
          <p:cNvPr id="63" name="Shape 63"/>
          <p:cNvPicPr preferRelativeResize="0"/>
          <p:nvPr/>
        </p:nvPicPr>
        <p:blipFill>
          <a:blip r:embed="rId4">
            <a:alphaModFix/>
          </a:blip>
          <a:stretch>
            <a:fillRect/>
          </a:stretch>
        </p:blipFill>
        <p:spPr>
          <a:xfrm>
            <a:off x="-132786" y="0"/>
            <a:ext cx="2891773" cy="5143500"/>
          </a:xfrm>
          <a:prstGeom prst="rect">
            <a:avLst/>
          </a:prstGeom>
          <a:noFill/>
          <a:ln>
            <a:noFill/>
          </a:ln>
        </p:spPr>
      </p:pic>
      <p:pic>
        <p:nvPicPr>
          <p:cNvPr id="64" name="Shape 64"/>
          <p:cNvPicPr preferRelativeResize="0"/>
          <p:nvPr/>
        </p:nvPicPr>
        <p:blipFill rotWithShape="1">
          <a:blip r:embed="rId5">
            <a:alphaModFix/>
          </a:blip>
          <a:srcRect b="0" l="10160" r="0" t="0"/>
          <a:stretch/>
        </p:blipFill>
        <p:spPr>
          <a:xfrm>
            <a:off x="2315001" y="0"/>
            <a:ext cx="2597949" cy="5143500"/>
          </a:xfrm>
          <a:prstGeom prst="rect">
            <a:avLst/>
          </a:prstGeom>
          <a:noFill/>
          <a:ln>
            <a:noFill/>
          </a:ln>
        </p:spPr>
      </p:pic>
      <p:pic>
        <p:nvPicPr>
          <p:cNvPr id="65" name="Shape 65"/>
          <p:cNvPicPr preferRelativeResize="0"/>
          <p:nvPr/>
        </p:nvPicPr>
        <p:blipFill rotWithShape="1">
          <a:blip r:embed="rId6">
            <a:alphaModFix/>
          </a:blip>
          <a:srcRect b="0" l="14929" r="0" t="0"/>
          <a:stretch/>
        </p:blipFill>
        <p:spPr>
          <a:xfrm>
            <a:off x="6779674" y="0"/>
            <a:ext cx="2460050" cy="5143500"/>
          </a:xfrm>
          <a:prstGeom prst="rect">
            <a:avLst/>
          </a:prstGeom>
          <a:noFill/>
          <a:ln>
            <a:noFill/>
          </a:ln>
        </p:spPr>
      </p:pic>
      <p:sp>
        <p:nvSpPr>
          <p:cNvPr id="66" name="Shape 66"/>
          <p:cNvSpPr txBox="1"/>
          <p:nvPr/>
        </p:nvSpPr>
        <p:spPr>
          <a:xfrm>
            <a:off x="879000" y="4521125"/>
            <a:ext cx="1044300" cy="584700"/>
          </a:xfrm>
          <a:prstGeom prst="rect">
            <a:avLst/>
          </a:prstGeom>
          <a:noFill/>
          <a:ln>
            <a:noFill/>
          </a:ln>
        </p:spPr>
        <p:txBody>
          <a:bodyPr anchorCtr="0" anchor="t" bIns="91425" lIns="91425" rIns="91425" tIns="91425">
            <a:noAutofit/>
          </a:bodyPr>
          <a:lstStyle/>
          <a:p>
            <a:pPr lvl="0" rtl="0">
              <a:spcBef>
                <a:spcPts val="0"/>
              </a:spcBef>
              <a:buNone/>
            </a:pPr>
            <a:r>
              <a:rPr lang="en">
                <a:latin typeface="Bree Serif"/>
                <a:ea typeface="Bree Serif"/>
                <a:cs typeface="Bree Serif"/>
                <a:sym typeface="Bree Serif"/>
              </a:rPr>
              <a:t>Jingwen</a:t>
            </a:r>
          </a:p>
        </p:txBody>
      </p:sp>
      <p:sp>
        <p:nvSpPr>
          <p:cNvPr id="67" name="Shape 67"/>
          <p:cNvSpPr txBox="1"/>
          <p:nvPr/>
        </p:nvSpPr>
        <p:spPr>
          <a:xfrm>
            <a:off x="3133275" y="4521125"/>
            <a:ext cx="1044300" cy="584700"/>
          </a:xfrm>
          <a:prstGeom prst="rect">
            <a:avLst/>
          </a:prstGeom>
          <a:noFill/>
          <a:ln>
            <a:noFill/>
          </a:ln>
        </p:spPr>
        <p:txBody>
          <a:bodyPr anchorCtr="0" anchor="t" bIns="91425" lIns="91425" rIns="91425" tIns="91425">
            <a:noAutofit/>
          </a:bodyPr>
          <a:lstStyle/>
          <a:p>
            <a:pPr lvl="0" rtl="0">
              <a:spcBef>
                <a:spcPts val="0"/>
              </a:spcBef>
              <a:buNone/>
            </a:pPr>
            <a:r>
              <a:rPr lang="en">
                <a:latin typeface="Bree Serif"/>
                <a:ea typeface="Bree Serif"/>
                <a:cs typeface="Bree Serif"/>
                <a:sym typeface="Bree Serif"/>
              </a:rPr>
              <a:t>Chieko</a:t>
            </a:r>
          </a:p>
        </p:txBody>
      </p:sp>
      <p:sp>
        <p:nvSpPr>
          <p:cNvPr id="68" name="Shape 68"/>
          <p:cNvSpPr txBox="1"/>
          <p:nvPr/>
        </p:nvSpPr>
        <p:spPr>
          <a:xfrm>
            <a:off x="5180800" y="4521125"/>
            <a:ext cx="1044300" cy="584700"/>
          </a:xfrm>
          <a:prstGeom prst="rect">
            <a:avLst/>
          </a:prstGeom>
          <a:noFill/>
          <a:ln>
            <a:noFill/>
          </a:ln>
        </p:spPr>
        <p:txBody>
          <a:bodyPr anchorCtr="0" anchor="t" bIns="91425" lIns="91425" rIns="91425" tIns="91425">
            <a:noAutofit/>
          </a:bodyPr>
          <a:lstStyle/>
          <a:p>
            <a:pPr lvl="0" rtl="0">
              <a:spcBef>
                <a:spcPts val="0"/>
              </a:spcBef>
              <a:buNone/>
            </a:pPr>
            <a:r>
              <a:rPr lang="en">
                <a:latin typeface="Bree Serif"/>
                <a:ea typeface="Bree Serif"/>
                <a:cs typeface="Bree Serif"/>
                <a:sym typeface="Bree Serif"/>
              </a:rPr>
              <a:t>Haebeen</a:t>
            </a:r>
          </a:p>
        </p:txBody>
      </p:sp>
      <p:sp>
        <p:nvSpPr>
          <p:cNvPr id="69" name="Shape 69"/>
          <p:cNvSpPr txBox="1"/>
          <p:nvPr/>
        </p:nvSpPr>
        <p:spPr>
          <a:xfrm>
            <a:off x="7543000" y="4521125"/>
            <a:ext cx="1044300" cy="584700"/>
          </a:xfrm>
          <a:prstGeom prst="rect">
            <a:avLst/>
          </a:prstGeom>
          <a:noFill/>
          <a:ln>
            <a:noFill/>
          </a:ln>
        </p:spPr>
        <p:txBody>
          <a:bodyPr anchorCtr="0" anchor="t" bIns="91425" lIns="91425" rIns="91425" tIns="91425">
            <a:noAutofit/>
          </a:bodyPr>
          <a:lstStyle/>
          <a:p>
            <a:pPr lvl="0" rtl="0">
              <a:spcBef>
                <a:spcPts val="0"/>
              </a:spcBef>
              <a:buNone/>
            </a:pPr>
            <a:r>
              <a:rPr lang="en">
                <a:latin typeface="Bree Serif"/>
                <a:ea typeface="Bree Serif"/>
                <a:cs typeface="Bree Serif"/>
                <a:sym typeface="Bree Serif"/>
              </a:rPr>
              <a:t>Sophie</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idx="2" type="body"/>
          </p:nvPr>
        </p:nvSpPr>
        <p:spPr>
          <a:xfrm>
            <a:off x="269825" y="1311350"/>
            <a:ext cx="3938100" cy="16092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a:t>
            </a:r>
            <a:r>
              <a:rPr b="1" lang="en" sz="1200">
                <a:solidFill>
                  <a:srgbClr val="434343"/>
                </a:solidFill>
                <a:latin typeface="Roboto"/>
                <a:ea typeface="Roboto"/>
                <a:cs typeface="Roboto"/>
                <a:sym typeface="Roboto"/>
              </a:rPr>
              <a:t>keep in touch/have fun</a:t>
            </a:r>
            <a:r>
              <a:rPr lang="en" sz="1200">
                <a:solidFill>
                  <a:srgbClr val="434343"/>
                </a:solidFill>
                <a:latin typeface="Roboto"/>
                <a:ea typeface="Roboto"/>
                <a:cs typeface="Roboto"/>
                <a:sym typeface="Roboto"/>
              </a:rPr>
              <a:t> with friends even if they are far away from each other.</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It is more engaging and users can </a:t>
            </a:r>
            <a:r>
              <a:rPr b="1" lang="en" sz="1200">
                <a:solidFill>
                  <a:srgbClr val="434343"/>
                </a:solidFill>
                <a:latin typeface="Roboto"/>
                <a:ea typeface="Roboto"/>
                <a:cs typeface="Roboto"/>
                <a:sym typeface="Roboto"/>
              </a:rPr>
              <a:t>enjoy richer interaction</a:t>
            </a:r>
            <a:r>
              <a:rPr lang="en" sz="1200">
                <a:solidFill>
                  <a:srgbClr val="434343"/>
                </a:solidFill>
                <a:latin typeface="Roboto"/>
                <a:ea typeface="Roboto"/>
                <a:cs typeface="Roboto"/>
                <a:sym typeface="Roboto"/>
              </a:rPr>
              <a:t> compared to video calls.</a:t>
            </a:r>
          </a:p>
        </p:txBody>
      </p:sp>
      <p:sp>
        <p:nvSpPr>
          <p:cNvPr id="294" name="Shape 294"/>
          <p:cNvSpPr txBox="1"/>
          <p:nvPr>
            <p:ph type="title"/>
          </p:nvPr>
        </p:nvSpPr>
        <p:spPr>
          <a:xfrm>
            <a:off x="722075" y="914787"/>
            <a:ext cx="2754300" cy="360900"/>
          </a:xfrm>
          <a:prstGeom prst="rect">
            <a:avLst/>
          </a:prstGeom>
        </p:spPr>
        <p:txBody>
          <a:bodyPr anchorCtr="0" anchor="t" bIns="91425" lIns="91425" rIns="91425" tIns="91425">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295" name="Shape 295"/>
          <p:cNvSpPr txBox="1"/>
          <p:nvPr>
            <p:ph type="title"/>
          </p:nvPr>
        </p:nvSpPr>
        <p:spPr>
          <a:xfrm>
            <a:off x="269825" y="292625"/>
            <a:ext cx="3066300" cy="3609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1 - Host events in virtual space</a:t>
            </a:r>
          </a:p>
        </p:txBody>
      </p:sp>
      <p:pic>
        <p:nvPicPr>
          <p:cNvPr id="296" name="Shape 296"/>
          <p:cNvPicPr preferRelativeResize="0"/>
          <p:nvPr/>
        </p:nvPicPr>
        <p:blipFill rotWithShape="1">
          <a:blip r:embed="rId3">
            <a:alphaModFix/>
          </a:blip>
          <a:srcRect b="0" l="7413" r="3697" t="0"/>
          <a:stretch/>
        </p:blipFill>
        <p:spPr>
          <a:xfrm>
            <a:off x="4517775" y="1388274"/>
            <a:ext cx="2439147" cy="1372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pic>
        <p:nvPicPr>
          <p:cNvPr id="301" name="Shape 301"/>
          <p:cNvPicPr preferRelativeResize="0"/>
          <p:nvPr/>
        </p:nvPicPr>
        <p:blipFill rotWithShape="1">
          <a:blip r:embed="rId3">
            <a:alphaModFix/>
          </a:blip>
          <a:srcRect b="0" l="4764" r="6346" t="0"/>
          <a:stretch/>
        </p:blipFill>
        <p:spPr>
          <a:xfrm>
            <a:off x="0" y="0"/>
            <a:ext cx="9144000" cy="5143500"/>
          </a:xfrm>
          <a:prstGeom prst="rect">
            <a:avLst/>
          </a:prstGeom>
          <a:noFill/>
          <a:ln>
            <a:noFill/>
          </a:ln>
        </p:spPr>
      </p:pic>
      <p:sp>
        <p:nvSpPr>
          <p:cNvPr id="302" name="Shape 302"/>
          <p:cNvSpPr/>
          <p:nvPr/>
        </p:nvSpPr>
        <p:spPr>
          <a:xfrm>
            <a:off x="240900" y="0"/>
            <a:ext cx="3144000" cy="5143500"/>
          </a:xfrm>
          <a:prstGeom prst="rect">
            <a:avLst/>
          </a:prstGeom>
          <a:solidFill>
            <a:srgbClr val="000000">
              <a:alpha val="32220"/>
            </a:srgbClr>
          </a:solidFill>
          <a:ln>
            <a:noFill/>
          </a:ln>
        </p:spPr>
        <p:txBody>
          <a:bodyPr anchorCtr="0" anchor="ctr" bIns="91425" lIns="91425" rIns="91425" tIns="91425">
            <a:noAutofit/>
          </a:bodyPr>
          <a:lstStyle/>
          <a:p>
            <a:pPr lvl="0">
              <a:spcBef>
                <a:spcPts val="0"/>
              </a:spcBef>
              <a:buNone/>
            </a:pPr>
            <a:r>
              <a:t/>
            </a:r>
            <a:endParaRPr/>
          </a:p>
        </p:txBody>
      </p:sp>
      <p:sp>
        <p:nvSpPr>
          <p:cNvPr id="303" name="Shape 303"/>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F3F3F3"/>
                </a:solidFill>
                <a:latin typeface="Bree Serif"/>
                <a:ea typeface="Bree Serif"/>
                <a:cs typeface="Bree Serif"/>
                <a:sym typeface="Bree Serif"/>
              </a:rPr>
              <a:t>CONCEPT 2 - VR Gallery</a:t>
            </a:r>
          </a:p>
        </p:txBody>
      </p:sp>
      <p:sp>
        <p:nvSpPr>
          <p:cNvPr id="304" name="Shape 304"/>
          <p:cNvSpPr txBox="1"/>
          <p:nvPr>
            <p:ph type="title"/>
          </p:nvPr>
        </p:nvSpPr>
        <p:spPr>
          <a:xfrm>
            <a:off x="311700" y="1588025"/>
            <a:ext cx="3123300" cy="572700"/>
          </a:xfrm>
          <a:prstGeom prst="rect">
            <a:avLst/>
          </a:prstGeom>
        </p:spPr>
        <p:txBody>
          <a:bodyPr anchorCtr="0" anchor="t" bIns="91425" lIns="91425" rIns="91425" tIns="91425">
            <a:noAutofit/>
          </a:bodyPr>
          <a:lstStyle/>
          <a:p>
            <a:pPr lvl="0" rtl="0">
              <a:spcBef>
                <a:spcPts val="0"/>
              </a:spcBef>
              <a:buNone/>
            </a:pPr>
            <a:r>
              <a:rPr lang="en" sz="1400">
                <a:solidFill>
                  <a:srgbClr val="F3F3F3"/>
                </a:solidFill>
                <a:latin typeface="Bree Serif"/>
                <a:ea typeface="Bree Serif"/>
                <a:cs typeface="Bree Serif"/>
                <a:sym typeface="Bree Serif"/>
              </a:rPr>
              <a:t>Problem</a:t>
            </a:r>
          </a:p>
        </p:txBody>
      </p:sp>
      <p:sp>
        <p:nvSpPr>
          <p:cNvPr id="305" name="Shape 305"/>
          <p:cNvSpPr txBox="1"/>
          <p:nvPr>
            <p:ph idx="1" type="body"/>
          </p:nvPr>
        </p:nvSpPr>
        <p:spPr>
          <a:xfrm>
            <a:off x="311700" y="1914475"/>
            <a:ext cx="2995500" cy="811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EFEFEF"/>
                </a:solidFill>
                <a:latin typeface="Roboto"/>
                <a:ea typeface="Roboto"/>
                <a:cs typeface="Roboto"/>
                <a:sym typeface="Roboto"/>
              </a:rPr>
              <a:t>Privacy problem to control a privacy issue to share their pictures with others. </a:t>
            </a:r>
          </a:p>
        </p:txBody>
      </p:sp>
      <p:sp>
        <p:nvSpPr>
          <p:cNvPr id="306" name="Shape 306"/>
          <p:cNvSpPr txBox="1"/>
          <p:nvPr>
            <p:ph type="title"/>
          </p:nvPr>
        </p:nvSpPr>
        <p:spPr>
          <a:xfrm>
            <a:off x="311700" y="2664350"/>
            <a:ext cx="3123300" cy="367200"/>
          </a:xfrm>
          <a:prstGeom prst="rect">
            <a:avLst/>
          </a:prstGeom>
        </p:spPr>
        <p:txBody>
          <a:bodyPr anchorCtr="0" anchor="t" bIns="91425" lIns="91425" rIns="91425" tIns="91425">
            <a:noAutofit/>
          </a:bodyPr>
          <a:lstStyle/>
          <a:p>
            <a:pPr lvl="0" rtl="0">
              <a:spcBef>
                <a:spcPts val="0"/>
              </a:spcBef>
              <a:buNone/>
            </a:pPr>
            <a:r>
              <a:rPr lang="en" sz="1400">
                <a:solidFill>
                  <a:srgbClr val="F3F3F3"/>
                </a:solidFill>
                <a:latin typeface="Bree Serif"/>
                <a:ea typeface="Bree Serif"/>
                <a:cs typeface="Bree Serif"/>
                <a:sym typeface="Bree Serif"/>
              </a:rPr>
              <a:t>What is the concept?</a:t>
            </a:r>
          </a:p>
        </p:txBody>
      </p:sp>
      <p:sp>
        <p:nvSpPr>
          <p:cNvPr id="307" name="Shape 307"/>
          <p:cNvSpPr txBox="1"/>
          <p:nvPr>
            <p:ph idx="1" type="body"/>
          </p:nvPr>
        </p:nvSpPr>
        <p:spPr>
          <a:xfrm>
            <a:off x="311700" y="2990800"/>
            <a:ext cx="2535900" cy="12765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EFEFEF"/>
                </a:solidFill>
                <a:latin typeface="Roboto"/>
                <a:ea typeface="Roboto"/>
                <a:cs typeface="Roboto"/>
                <a:sym typeface="Roboto"/>
              </a:rPr>
              <a:t>Users can exhibit their pictures or video’s on VR space with some people who got a permission from the host.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pic>
        <p:nvPicPr>
          <p:cNvPr id="312" name="Shape 312"/>
          <p:cNvPicPr preferRelativeResize="0"/>
          <p:nvPr/>
        </p:nvPicPr>
        <p:blipFill rotWithShape="1">
          <a:blip r:embed="rId3">
            <a:alphaModFix/>
          </a:blip>
          <a:srcRect b="10631" l="0" r="0" t="10441"/>
          <a:stretch/>
        </p:blipFill>
        <p:spPr>
          <a:xfrm>
            <a:off x="2132087" y="431224"/>
            <a:ext cx="4442426" cy="1748450"/>
          </a:xfrm>
          <a:prstGeom prst="rect">
            <a:avLst/>
          </a:prstGeom>
          <a:noFill/>
          <a:ln>
            <a:noFill/>
          </a:ln>
        </p:spPr>
      </p:pic>
      <p:sp>
        <p:nvSpPr>
          <p:cNvPr id="313" name="Shape 313"/>
          <p:cNvSpPr txBox="1"/>
          <p:nvPr/>
        </p:nvSpPr>
        <p:spPr>
          <a:xfrm>
            <a:off x="297050" y="4411500"/>
            <a:ext cx="2962800" cy="533100"/>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 sz="800">
                <a:latin typeface="Roboto"/>
                <a:ea typeface="Roboto"/>
                <a:cs typeface="Roboto"/>
                <a:sym typeface="Roboto"/>
              </a:rPr>
              <a:t>4. You can see other pictures related to the picture in different perspective views. You can also explore of the location of the picture and make a comment by recording your voice.</a:t>
            </a:r>
          </a:p>
        </p:txBody>
      </p:sp>
      <p:sp>
        <p:nvSpPr>
          <p:cNvPr id="314" name="Shape 314"/>
          <p:cNvSpPr txBox="1"/>
          <p:nvPr/>
        </p:nvSpPr>
        <p:spPr>
          <a:xfrm>
            <a:off x="297050" y="2140850"/>
            <a:ext cx="1724700" cy="633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800">
                <a:latin typeface="Roboto"/>
                <a:ea typeface="Roboto"/>
                <a:cs typeface="Roboto"/>
                <a:sym typeface="Roboto"/>
              </a:rPr>
              <a:t>1. </a:t>
            </a:r>
            <a:r>
              <a:rPr lang="en" sz="800">
                <a:latin typeface="Roboto"/>
                <a:ea typeface="Roboto"/>
                <a:cs typeface="Roboto"/>
                <a:sym typeface="Roboto"/>
              </a:rPr>
              <a:t>Users get an invitation of Facebook VR from their friends..</a:t>
            </a:r>
          </a:p>
        </p:txBody>
      </p:sp>
      <p:sp>
        <p:nvSpPr>
          <p:cNvPr id="315" name="Shape 315"/>
          <p:cNvSpPr txBox="1"/>
          <p:nvPr/>
        </p:nvSpPr>
        <p:spPr>
          <a:xfrm>
            <a:off x="6678025" y="2140850"/>
            <a:ext cx="2246100" cy="10647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800">
                <a:solidFill>
                  <a:schemeClr val="dk1"/>
                </a:solidFill>
                <a:latin typeface="Roboto"/>
                <a:ea typeface="Roboto"/>
                <a:cs typeface="Roboto"/>
                <a:sym typeface="Roboto"/>
              </a:rPr>
              <a:t>3. </a:t>
            </a:r>
            <a:r>
              <a:rPr lang="en" sz="800">
                <a:solidFill>
                  <a:schemeClr val="dk1"/>
                </a:solidFill>
                <a:latin typeface="Roboto"/>
                <a:ea typeface="Roboto"/>
                <a:cs typeface="Roboto"/>
                <a:sym typeface="Roboto"/>
              </a:rPr>
              <a:t>The size of pictures would be bigger depending on how many thumbs-up or reactions the picture got from others and it could be smaller because it would get a low number of reactions(buttons) from others. </a:t>
            </a:r>
          </a:p>
        </p:txBody>
      </p:sp>
      <p:sp>
        <p:nvSpPr>
          <p:cNvPr id="316" name="Shape 316"/>
          <p:cNvSpPr txBox="1"/>
          <p:nvPr/>
        </p:nvSpPr>
        <p:spPr>
          <a:xfrm>
            <a:off x="4048800" y="4411500"/>
            <a:ext cx="2665200" cy="567300"/>
          </a:xfrm>
          <a:prstGeom prst="rect">
            <a:avLst/>
          </a:prstGeom>
          <a:noFill/>
          <a:ln>
            <a:noFill/>
          </a:ln>
        </p:spPr>
        <p:txBody>
          <a:bodyPr anchorCtr="0" anchor="b" bIns="91425" lIns="91425" rIns="91425" tIns="91425">
            <a:noAutofit/>
          </a:bodyPr>
          <a:lstStyle/>
          <a:p>
            <a:pPr lvl="0" rtl="0">
              <a:lnSpc>
                <a:spcPct val="115000"/>
              </a:lnSpc>
              <a:spcBef>
                <a:spcPts val="0"/>
              </a:spcBef>
              <a:buNone/>
            </a:pPr>
            <a:r>
              <a:rPr lang="en" sz="800">
                <a:solidFill>
                  <a:schemeClr val="dk1"/>
                </a:solidFill>
                <a:latin typeface="Roboto"/>
                <a:ea typeface="Roboto"/>
                <a:cs typeface="Roboto"/>
                <a:sym typeface="Roboto"/>
              </a:rPr>
              <a:t>5. </a:t>
            </a:r>
            <a:r>
              <a:rPr lang="en" sz="800">
                <a:solidFill>
                  <a:schemeClr val="dk1"/>
                </a:solidFill>
                <a:latin typeface="Roboto"/>
                <a:ea typeface="Roboto"/>
                <a:cs typeface="Roboto"/>
                <a:sym typeface="Roboto"/>
              </a:rPr>
              <a:t>if there is another user who got invited from the host on VR space and also look around on the space, both can see each other and talk there. </a:t>
            </a:r>
          </a:p>
        </p:txBody>
      </p:sp>
      <p:sp>
        <p:nvSpPr>
          <p:cNvPr id="317" name="Shape 317"/>
          <p:cNvSpPr txBox="1"/>
          <p:nvPr/>
        </p:nvSpPr>
        <p:spPr>
          <a:xfrm>
            <a:off x="2259425" y="2140850"/>
            <a:ext cx="3860100" cy="633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sz="800">
                <a:latin typeface="Roboto"/>
                <a:ea typeface="Roboto"/>
                <a:cs typeface="Roboto"/>
                <a:sym typeface="Roboto"/>
              </a:rPr>
              <a:t>2. </a:t>
            </a:r>
            <a:r>
              <a:rPr lang="en" sz="800">
                <a:latin typeface="Roboto"/>
                <a:ea typeface="Roboto"/>
                <a:cs typeface="Roboto"/>
                <a:sym typeface="Roboto"/>
              </a:rPr>
              <a:t>They </a:t>
            </a:r>
            <a:r>
              <a:rPr lang="en" sz="800">
                <a:latin typeface="Roboto"/>
                <a:ea typeface="Roboto"/>
                <a:cs typeface="Roboto"/>
                <a:sym typeface="Roboto"/>
              </a:rPr>
              <a:t>choose</a:t>
            </a:r>
            <a:r>
              <a:rPr lang="en" sz="800">
                <a:latin typeface="Roboto"/>
                <a:ea typeface="Roboto"/>
                <a:cs typeface="Roboto"/>
                <a:sym typeface="Roboto"/>
              </a:rPr>
              <a:t> what </a:t>
            </a:r>
            <a:r>
              <a:rPr lang="en" sz="800">
                <a:latin typeface="Roboto"/>
                <a:ea typeface="Roboto"/>
                <a:cs typeface="Roboto"/>
                <a:sym typeface="Roboto"/>
              </a:rPr>
              <a:t>theme</a:t>
            </a:r>
            <a:r>
              <a:rPr lang="en" sz="800">
                <a:latin typeface="Roboto"/>
                <a:ea typeface="Roboto"/>
                <a:cs typeface="Roboto"/>
                <a:sym typeface="Roboto"/>
              </a:rPr>
              <a:t> for these pictures is, set up like who do you want to invite, and how they want to sort these pictures. They can also choose the background of VR space and photo frame of it. </a:t>
            </a:r>
          </a:p>
        </p:txBody>
      </p:sp>
      <p:sp>
        <p:nvSpPr>
          <p:cNvPr id="318" name="Shape 318"/>
          <p:cNvSpPr/>
          <p:nvPr/>
        </p:nvSpPr>
        <p:spPr>
          <a:xfrm>
            <a:off x="254625" y="569425"/>
            <a:ext cx="1952100" cy="1533900"/>
          </a:xfrm>
          <a:prstGeom prst="rect">
            <a:avLst/>
          </a:prstGeom>
          <a:noFill/>
          <a:ln cap="flat" cmpd="sng" w="9525">
            <a:solidFill>
              <a:srgbClr val="EFEFE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9" name="Shape 319"/>
          <p:cNvSpPr/>
          <p:nvPr/>
        </p:nvSpPr>
        <p:spPr>
          <a:xfrm>
            <a:off x="2259425" y="569425"/>
            <a:ext cx="4386300" cy="1533900"/>
          </a:xfrm>
          <a:prstGeom prst="rect">
            <a:avLst/>
          </a:prstGeom>
          <a:noFill/>
          <a:ln cap="flat" cmpd="sng" w="9525">
            <a:solidFill>
              <a:srgbClr val="EFEFE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0" name="Shape 320"/>
          <p:cNvSpPr/>
          <p:nvPr/>
        </p:nvSpPr>
        <p:spPr>
          <a:xfrm>
            <a:off x="6774925" y="569425"/>
            <a:ext cx="1875600" cy="1533900"/>
          </a:xfrm>
          <a:prstGeom prst="rect">
            <a:avLst/>
          </a:prstGeom>
          <a:noFill/>
          <a:ln cap="flat" cmpd="sng" w="9525">
            <a:solidFill>
              <a:srgbClr val="EFEFE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1" name="Shape 321"/>
          <p:cNvSpPr txBox="1"/>
          <p:nvPr>
            <p:ph type="title"/>
          </p:nvPr>
        </p:nvSpPr>
        <p:spPr>
          <a:xfrm>
            <a:off x="193625" y="1402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VR Gallery Scenario</a:t>
            </a:r>
          </a:p>
        </p:txBody>
      </p:sp>
      <p:sp>
        <p:nvSpPr>
          <p:cNvPr id="322" name="Shape 322"/>
          <p:cNvSpPr/>
          <p:nvPr/>
        </p:nvSpPr>
        <p:spPr>
          <a:xfrm>
            <a:off x="280200" y="2803100"/>
            <a:ext cx="2397000" cy="1533900"/>
          </a:xfrm>
          <a:prstGeom prst="rect">
            <a:avLst/>
          </a:prstGeom>
          <a:noFill/>
          <a:ln cap="flat" cmpd="sng" w="9525">
            <a:solidFill>
              <a:srgbClr val="EFEFE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23" name="Shape 323"/>
          <p:cNvPicPr preferRelativeResize="0"/>
          <p:nvPr/>
        </p:nvPicPr>
        <p:blipFill>
          <a:blip r:embed="rId4">
            <a:alphaModFix/>
          </a:blip>
          <a:stretch>
            <a:fillRect/>
          </a:stretch>
        </p:blipFill>
        <p:spPr>
          <a:xfrm>
            <a:off x="6678024" y="569425"/>
            <a:ext cx="2396980" cy="1533900"/>
          </a:xfrm>
          <a:prstGeom prst="rect">
            <a:avLst/>
          </a:prstGeom>
          <a:noFill/>
          <a:ln>
            <a:noFill/>
          </a:ln>
        </p:spPr>
      </p:pic>
      <p:pic>
        <p:nvPicPr>
          <p:cNvPr id="324" name="Shape 324"/>
          <p:cNvPicPr preferRelativeResize="0"/>
          <p:nvPr/>
        </p:nvPicPr>
        <p:blipFill>
          <a:blip r:embed="rId5">
            <a:alphaModFix/>
          </a:blip>
          <a:stretch>
            <a:fillRect/>
          </a:stretch>
        </p:blipFill>
        <p:spPr>
          <a:xfrm>
            <a:off x="4048800" y="2803099"/>
            <a:ext cx="2480933" cy="1533900"/>
          </a:xfrm>
          <a:prstGeom prst="rect">
            <a:avLst/>
          </a:prstGeom>
          <a:noFill/>
          <a:ln>
            <a:noFill/>
          </a:ln>
        </p:spPr>
      </p:pic>
      <p:pic>
        <p:nvPicPr>
          <p:cNvPr id="325" name="Shape 325"/>
          <p:cNvPicPr preferRelativeResize="0"/>
          <p:nvPr/>
        </p:nvPicPr>
        <p:blipFill rotWithShape="1">
          <a:blip r:embed="rId6">
            <a:alphaModFix/>
          </a:blip>
          <a:srcRect b="53305" l="0" r="13284" t="0"/>
          <a:stretch/>
        </p:blipFill>
        <p:spPr>
          <a:xfrm>
            <a:off x="297050" y="2837425"/>
            <a:ext cx="3628246" cy="1465250"/>
          </a:xfrm>
          <a:prstGeom prst="rect">
            <a:avLst/>
          </a:prstGeom>
          <a:noFill/>
          <a:ln>
            <a:noFill/>
          </a:ln>
        </p:spPr>
      </p:pic>
      <p:pic>
        <p:nvPicPr>
          <p:cNvPr id="326" name="Shape 326"/>
          <p:cNvPicPr preferRelativeResize="0"/>
          <p:nvPr/>
        </p:nvPicPr>
        <p:blipFill rotWithShape="1">
          <a:blip r:embed="rId7">
            <a:alphaModFix/>
          </a:blip>
          <a:srcRect b="23731" l="0" r="72517" t="46300"/>
          <a:stretch/>
        </p:blipFill>
        <p:spPr>
          <a:xfrm>
            <a:off x="280200" y="563424"/>
            <a:ext cx="1875600" cy="1533898"/>
          </a:xfrm>
          <a:prstGeom prst="rect">
            <a:avLst/>
          </a:prstGeom>
          <a:noFill/>
          <a:ln>
            <a:noFill/>
          </a:ln>
        </p:spPr>
      </p:pic>
      <p:sp>
        <p:nvSpPr>
          <p:cNvPr id="327" name="Shape 327"/>
          <p:cNvSpPr/>
          <p:nvPr/>
        </p:nvSpPr>
        <p:spPr>
          <a:xfrm>
            <a:off x="327500" y="597175"/>
            <a:ext cx="394800" cy="288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2 - VR Gallery</a:t>
            </a:r>
          </a:p>
        </p:txBody>
      </p:sp>
      <p:sp>
        <p:nvSpPr>
          <p:cNvPr id="333" name="Shape 333"/>
          <p:cNvSpPr txBox="1"/>
          <p:nvPr>
            <p:ph type="title"/>
          </p:nvPr>
        </p:nvSpPr>
        <p:spPr>
          <a:xfrm>
            <a:off x="722075" y="914787"/>
            <a:ext cx="2754300" cy="360900"/>
          </a:xfrm>
          <a:prstGeom prst="rect">
            <a:avLst/>
          </a:prstGeom>
        </p:spPr>
        <p:txBody>
          <a:bodyPr anchorCtr="0" anchor="t" bIns="91425" lIns="91425" rIns="91425" tIns="91425">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
        <p:nvSpPr>
          <p:cNvPr id="334" name="Shape 334"/>
          <p:cNvSpPr txBox="1"/>
          <p:nvPr>
            <p:ph idx="4294967295" type="body"/>
          </p:nvPr>
        </p:nvSpPr>
        <p:spPr>
          <a:xfrm>
            <a:off x="269825" y="1311350"/>
            <a:ext cx="3938100" cy="16092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keep the data in a </a:t>
            </a:r>
            <a:r>
              <a:rPr b="1" lang="en" sz="1200">
                <a:solidFill>
                  <a:srgbClr val="434343"/>
                </a:solidFill>
                <a:latin typeface="Roboto"/>
                <a:ea typeface="Roboto"/>
                <a:cs typeface="Roboto"/>
                <a:sym typeface="Roboto"/>
              </a:rPr>
              <a:t>more flexible way</a:t>
            </a:r>
            <a:r>
              <a:rPr lang="en" sz="1200">
                <a:solidFill>
                  <a:srgbClr val="434343"/>
                </a:solidFill>
                <a:latin typeface="Roboto"/>
                <a:ea typeface="Roboto"/>
                <a:cs typeface="Roboto"/>
                <a:sym typeface="Roboto"/>
              </a:rPr>
              <a:t>.</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keep their memories/pictures in </a:t>
            </a:r>
            <a:r>
              <a:rPr b="1" lang="en" sz="1200">
                <a:solidFill>
                  <a:srgbClr val="434343"/>
                </a:solidFill>
                <a:latin typeface="Roboto"/>
                <a:ea typeface="Roboto"/>
                <a:cs typeface="Roboto"/>
                <a:sym typeface="Roboto"/>
              </a:rPr>
              <a:t>different perspective views</a:t>
            </a:r>
            <a:r>
              <a:rPr lang="en" sz="1200">
                <a:solidFill>
                  <a:srgbClr val="434343"/>
                </a:solidFill>
                <a:latin typeface="Roboto"/>
                <a:ea typeface="Roboto"/>
                <a:cs typeface="Roboto"/>
                <a:sym typeface="Roboto"/>
              </a:rPr>
              <a:t>.</a:t>
            </a:r>
          </a:p>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can </a:t>
            </a:r>
            <a:r>
              <a:rPr b="1" lang="en" sz="1200">
                <a:solidFill>
                  <a:srgbClr val="434343"/>
                </a:solidFill>
                <a:latin typeface="Roboto"/>
                <a:ea typeface="Roboto"/>
                <a:cs typeface="Roboto"/>
                <a:sym typeface="Roboto"/>
              </a:rPr>
              <a:t>expand their network</a:t>
            </a:r>
            <a:r>
              <a:rPr lang="en" sz="1200">
                <a:solidFill>
                  <a:srgbClr val="434343"/>
                </a:solidFill>
                <a:latin typeface="Roboto"/>
                <a:ea typeface="Roboto"/>
                <a:cs typeface="Roboto"/>
                <a:sym typeface="Roboto"/>
              </a:rPr>
              <a:t> while enjoying contents in VR space.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pic>
        <p:nvPicPr>
          <p:cNvPr id="339" name="Shape 339"/>
          <p:cNvPicPr preferRelativeResize="0"/>
          <p:nvPr/>
        </p:nvPicPr>
        <p:blipFill>
          <a:blip r:embed="rId3">
            <a:alphaModFix amt="56000"/>
          </a:blip>
          <a:stretch>
            <a:fillRect/>
          </a:stretch>
        </p:blipFill>
        <p:spPr>
          <a:xfrm flipH="1">
            <a:off x="-86550" y="-1078850"/>
            <a:ext cx="9317100" cy="6222348"/>
          </a:xfrm>
          <a:prstGeom prst="rect">
            <a:avLst/>
          </a:prstGeom>
          <a:noFill/>
          <a:ln>
            <a:noFill/>
          </a:ln>
        </p:spPr>
      </p:pic>
      <p:sp>
        <p:nvSpPr>
          <p:cNvPr id="340" name="Shape 340"/>
          <p:cNvSpPr/>
          <p:nvPr/>
        </p:nvSpPr>
        <p:spPr>
          <a:xfrm>
            <a:off x="240900" y="0"/>
            <a:ext cx="3144000" cy="5143500"/>
          </a:xfrm>
          <a:prstGeom prst="rect">
            <a:avLst/>
          </a:prstGeom>
          <a:solidFill>
            <a:srgbClr val="FFFFFF">
              <a:alpha val="61920"/>
            </a:srgbClr>
          </a:solidFill>
          <a:ln>
            <a:noFill/>
          </a:ln>
        </p:spPr>
        <p:txBody>
          <a:bodyPr anchorCtr="0" anchor="ctr" bIns="91425" lIns="91425" rIns="91425" tIns="91425">
            <a:noAutofit/>
          </a:bodyPr>
          <a:lstStyle/>
          <a:p>
            <a:pPr lvl="0">
              <a:spcBef>
                <a:spcPts val="0"/>
              </a:spcBef>
              <a:buNone/>
            </a:pPr>
            <a:r>
              <a:t/>
            </a:r>
            <a:endParaRPr/>
          </a:p>
        </p:txBody>
      </p:sp>
      <p:sp>
        <p:nvSpPr>
          <p:cNvPr id="341" name="Shape 341"/>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42" name="Shape 342"/>
          <p:cNvSpPr txBox="1"/>
          <p:nvPr>
            <p:ph type="title"/>
          </p:nvPr>
        </p:nvSpPr>
        <p:spPr>
          <a:xfrm>
            <a:off x="311700" y="1588025"/>
            <a:ext cx="3123300" cy="572700"/>
          </a:xfrm>
          <a:prstGeom prst="rect">
            <a:avLst/>
          </a:prstGeom>
        </p:spPr>
        <p:txBody>
          <a:bodyPr anchorCtr="0" anchor="t" bIns="91425" lIns="91425" rIns="91425" tIns="91425">
            <a:noAutofit/>
          </a:bodyPr>
          <a:lstStyle/>
          <a:p>
            <a:pPr lvl="0" rtl="0">
              <a:spcBef>
                <a:spcPts val="0"/>
              </a:spcBef>
              <a:buNone/>
            </a:pPr>
            <a:r>
              <a:rPr b="1" lang="en" sz="1400">
                <a:solidFill>
                  <a:srgbClr val="3C78D8"/>
                </a:solidFill>
              </a:rPr>
              <a:t>Problem</a:t>
            </a:r>
          </a:p>
        </p:txBody>
      </p:sp>
      <p:sp>
        <p:nvSpPr>
          <p:cNvPr id="343" name="Shape 343"/>
          <p:cNvSpPr txBox="1"/>
          <p:nvPr>
            <p:ph idx="1" type="body"/>
          </p:nvPr>
        </p:nvSpPr>
        <p:spPr>
          <a:xfrm>
            <a:off x="311700" y="1914475"/>
            <a:ext cx="2995500" cy="811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200">
                <a:solidFill>
                  <a:srgbClr val="434343"/>
                </a:solidFill>
              </a:rPr>
              <a:t>Conversations and bouds between people and social platforms is week and should be facilitated with other approaches.</a:t>
            </a:r>
          </a:p>
        </p:txBody>
      </p:sp>
      <p:sp>
        <p:nvSpPr>
          <p:cNvPr id="344" name="Shape 344"/>
          <p:cNvSpPr txBox="1"/>
          <p:nvPr>
            <p:ph type="title"/>
          </p:nvPr>
        </p:nvSpPr>
        <p:spPr>
          <a:xfrm>
            <a:off x="311700" y="2969150"/>
            <a:ext cx="3123300" cy="367200"/>
          </a:xfrm>
          <a:prstGeom prst="rect">
            <a:avLst/>
          </a:prstGeom>
        </p:spPr>
        <p:txBody>
          <a:bodyPr anchorCtr="0" anchor="t" bIns="91425" lIns="91425" rIns="91425" tIns="91425">
            <a:noAutofit/>
          </a:bodyPr>
          <a:lstStyle/>
          <a:p>
            <a:pPr lvl="0" rtl="0">
              <a:spcBef>
                <a:spcPts val="0"/>
              </a:spcBef>
              <a:buNone/>
            </a:pPr>
            <a:r>
              <a:rPr b="1" lang="en" sz="1400">
                <a:solidFill>
                  <a:srgbClr val="3C78D8"/>
                </a:solidFill>
              </a:rPr>
              <a:t>What is the concept?</a:t>
            </a:r>
          </a:p>
        </p:txBody>
      </p:sp>
      <p:sp>
        <p:nvSpPr>
          <p:cNvPr id="345" name="Shape 345"/>
          <p:cNvSpPr txBox="1"/>
          <p:nvPr>
            <p:ph idx="1" type="body"/>
          </p:nvPr>
        </p:nvSpPr>
        <p:spPr>
          <a:xfrm>
            <a:off x="311700" y="3295600"/>
            <a:ext cx="2995500" cy="1276500"/>
          </a:xfrm>
          <a:prstGeom prst="rect">
            <a:avLst/>
          </a:prstGeom>
        </p:spPr>
        <p:txBody>
          <a:bodyPr anchorCtr="0" anchor="t" bIns="91425" lIns="91425" rIns="91425" tIns="91425">
            <a:noAutofit/>
          </a:bodyPr>
          <a:lstStyle/>
          <a:p>
            <a:pPr lvl="0" rtl="0">
              <a:spcBef>
                <a:spcPts val="0"/>
              </a:spcBef>
              <a:spcAft>
                <a:spcPts val="0"/>
              </a:spcAft>
              <a:buNone/>
            </a:pPr>
            <a:r>
              <a:rPr lang="en" sz="1200">
                <a:solidFill>
                  <a:srgbClr val="434343"/>
                </a:solidFill>
              </a:rPr>
              <a:t>Before bedtime, users can enjoy VR video recommended according to the analysis of user’s emotion, which would induce users to have related dream that night and enhance the connection between users and surroundings.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p:nvPr/>
        </p:nvSpPr>
        <p:spPr>
          <a:xfrm>
            <a:off x="5436325" y="3272875"/>
            <a:ext cx="1162800" cy="1304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51" name="Shape 351"/>
          <p:cNvSpPr/>
          <p:nvPr/>
        </p:nvSpPr>
        <p:spPr>
          <a:xfrm>
            <a:off x="3318187" y="3272875"/>
            <a:ext cx="1162800" cy="13047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pic>
        <p:nvPicPr>
          <p:cNvPr id="352" name="Shape 352"/>
          <p:cNvPicPr preferRelativeResize="0"/>
          <p:nvPr/>
        </p:nvPicPr>
        <p:blipFill>
          <a:blip r:embed="rId3">
            <a:alphaModFix/>
          </a:blip>
          <a:stretch>
            <a:fillRect/>
          </a:stretch>
        </p:blipFill>
        <p:spPr>
          <a:xfrm>
            <a:off x="-2" y="0"/>
            <a:ext cx="2810355" cy="5143500"/>
          </a:xfrm>
          <a:prstGeom prst="rect">
            <a:avLst/>
          </a:prstGeom>
          <a:noFill/>
          <a:ln>
            <a:noFill/>
          </a:ln>
        </p:spPr>
      </p:pic>
      <p:pic>
        <p:nvPicPr>
          <p:cNvPr id="353" name="Shape 353"/>
          <p:cNvPicPr preferRelativeResize="0"/>
          <p:nvPr/>
        </p:nvPicPr>
        <p:blipFill>
          <a:blip r:embed="rId4">
            <a:alphaModFix amt="80000"/>
          </a:blip>
          <a:stretch>
            <a:fillRect/>
          </a:stretch>
        </p:blipFill>
        <p:spPr>
          <a:xfrm>
            <a:off x="7706041" y="2641925"/>
            <a:ext cx="558558" cy="558550"/>
          </a:xfrm>
          <a:prstGeom prst="rect">
            <a:avLst/>
          </a:prstGeom>
          <a:noFill/>
          <a:ln>
            <a:noFill/>
          </a:ln>
        </p:spPr>
      </p:pic>
      <p:pic>
        <p:nvPicPr>
          <p:cNvPr id="354" name="Shape 354"/>
          <p:cNvPicPr preferRelativeResize="0"/>
          <p:nvPr/>
        </p:nvPicPr>
        <p:blipFill>
          <a:blip r:embed="rId5">
            <a:alphaModFix amt="80000"/>
          </a:blip>
          <a:stretch>
            <a:fillRect/>
          </a:stretch>
        </p:blipFill>
        <p:spPr>
          <a:xfrm flipH="1">
            <a:off x="7697700" y="4003925"/>
            <a:ext cx="522599" cy="365450"/>
          </a:xfrm>
          <a:prstGeom prst="rect">
            <a:avLst/>
          </a:prstGeom>
          <a:noFill/>
          <a:ln>
            <a:noFill/>
          </a:ln>
        </p:spPr>
      </p:pic>
      <p:sp>
        <p:nvSpPr>
          <p:cNvPr id="355" name="Shape 355"/>
          <p:cNvSpPr txBox="1"/>
          <p:nvPr>
            <p:ph type="title"/>
          </p:nvPr>
        </p:nvSpPr>
        <p:spPr>
          <a:xfrm>
            <a:off x="3417037" y="543425"/>
            <a:ext cx="965100" cy="7650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Facebook</a:t>
            </a:r>
          </a:p>
          <a:p>
            <a:pPr lvl="0" rtl="0" algn="ctr">
              <a:lnSpc>
                <a:spcPct val="100000"/>
              </a:lnSpc>
              <a:spcBef>
                <a:spcPts val="0"/>
              </a:spcBef>
              <a:buNone/>
            </a:pPr>
            <a:r>
              <a:rPr lang="en" sz="1200">
                <a:solidFill>
                  <a:srgbClr val="3C78D8"/>
                </a:solidFill>
                <a:latin typeface="Bree Serif"/>
                <a:ea typeface="Bree Serif"/>
                <a:cs typeface="Bree Serif"/>
                <a:sym typeface="Bree Serif"/>
              </a:rPr>
              <a:t>Account</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sp>
        <p:nvSpPr>
          <p:cNvPr id="356" name="Shape 356"/>
          <p:cNvSpPr txBox="1"/>
          <p:nvPr>
            <p:ph type="title"/>
          </p:nvPr>
        </p:nvSpPr>
        <p:spPr>
          <a:xfrm>
            <a:off x="3417037" y="2502000"/>
            <a:ext cx="965100" cy="7650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Facebook</a:t>
            </a:r>
          </a:p>
          <a:p>
            <a:pPr lvl="0" rtl="0" algn="ctr">
              <a:lnSpc>
                <a:spcPct val="100000"/>
              </a:lnSpc>
              <a:spcBef>
                <a:spcPts val="0"/>
              </a:spcBef>
              <a:buNone/>
            </a:pPr>
            <a:r>
              <a:rPr lang="en" sz="1200">
                <a:solidFill>
                  <a:srgbClr val="3C78D8"/>
                </a:solidFill>
                <a:latin typeface="Bree Serif"/>
                <a:ea typeface="Bree Serif"/>
                <a:cs typeface="Bree Serif"/>
                <a:sym typeface="Bree Serif"/>
              </a:rPr>
              <a:t>Emotional Analyzer</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pic>
        <p:nvPicPr>
          <p:cNvPr id="357" name="Shape 357"/>
          <p:cNvPicPr preferRelativeResize="0"/>
          <p:nvPr/>
        </p:nvPicPr>
        <p:blipFill>
          <a:blip r:embed="rId6">
            <a:alphaModFix amt="79000"/>
          </a:blip>
          <a:stretch>
            <a:fillRect/>
          </a:stretch>
        </p:blipFill>
        <p:spPr>
          <a:xfrm>
            <a:off x="3565525" y="1101275"/>
            <a:ext cx="668125" cy="668125"/>
          </a:xfrm>
          <a:prstGeom prst="rect">
            <a:avLst/>
          </a:prstGeom>
          <a:noFill/>
          <a:ln>
            <a:noFill/>
          </a:ln>
        </p:spPr>
      </p:pic>
      <p:sp>
        <p:nvSpPr>
          <p:cNvPr id="358" name="Shape 358"/>
          <p:cNvSpPr txBox="1"/>
          <p:nvPr>
            <p:ph type="title"/>
          </p:nvPr>
        </p:nvSpPr>
        <p:spPr>
          <a:xfrm>
            <a:off x="3318187" y="3330475"/>
            <a:ext cx="1162800" cy="11895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434343"/>
                </a:solidFill>
                <a:latin typeface="Roboto"/>
                <a:ea typeface="Roboto"/>
                <a:cs typeface="Roboto"/>
                <a:sym typeface="Roboto"/>
              </a:rPr>
              <a:t>Personal profile</a:t>
            </a:r>
          </a:p>
          <a:p>
            <a:pPr lvl="0" rtl="0">
              <a:lnSpc>
                <a:spcPct val="115000"/>
              </a:lnSpc>
              <a:spcBef>
                <a:spcPts val="0"/>
              </a:spcBef>
              <a:buNone/>
            </a:pPr>
            <a:r>
              <a:rPr lang="en" sz="1000">
                <a:solidFill>
                  <a:srgbClr val="434343"/>
                </a:solidFill>
                <a:latin typeface="Roboto"/>
                <a:ea typeface="Roboto"/>
                <a:cs typeface="Roboto"/>
                <a:sym typeface="Roboto"/>
              </a:rPr>
              <a:t>Recent posts</a:t>
            </a:r>
          </a:p>
          <a:p>
            <a:pPr lvl="0" rtl="0">
              <a:lnSpc>
                <a:spcPct val="115000"/>
              </a:lnSpc>
              <a:spcBef>
                <a:spcPts val="0"/>
              </a:spcBef>
              <a:buNone/>
            </a:pPr>
            <a:r>
              <a:rPr lang="en" sz="1000">
                <a:solidFill>
                  <a:srgbClr val="434343"/>
                </a:solidFill>
                <a:latin typeface="Roboto"/>
                <a:ea typeface="Roboto"/>
                <a:cs typeface="Roboto"/>
                <a:sym typeface="Roboto"/>
              </a:rPr>
              <a:t>Interactions </a:t>
            </a:r>
          </a:p>
          <a:p>
            <a:pPr lvl="0" rtl="0">
              <a:lnSpc>
                <a:spcPct val="115000"/>
              </a:lnSpc>
              <a:spcBef>
                <a:spcPts val="0"/>
              </a:spcBef>
              <a:buNone/>
            </a:pPr>
            <a:r>
              <a:rPr lang="en" sz="1000">
                <a:solidFill>
                  <a:srgbClr val="434343"/>
                </a:solidFill>
                <a:latin typeface="Roboto"/>
                <a:ea typeface="Roboto"/>
                <a:cs typeface="Roboto"/>
                <a:sym typeface="Roboto"/>
              </a:rPr>
              <a:t>Friends activities</a:t>
            </a:r>
          </a:p>
          <a:p>
            <a:pPr lvl="0" rtl="0">
              <a:lnSpc>
                <a:spcPct val="115000"/>
              </a:lnSpc>
              <a:spcBef>
                <a:spcPts val="0"/>
              </a:spcBef>
              <a:buNone/>
            </a:pPr>
            <a:r>
              <a:rPr lang="en" sz="1000">
                <a:solidFill>
                  <a:srgbClr val="434343"/>
                </a:solidFill>
                <a:latin typeface="Roboto"/>
                <a:ea typeface="Roboto"/>
                <a:cs typeface="Roboto"/>
                <a:sym typeface="Roboto"/>
              </a:rPr>
              <a:t>Album</a:t>
            </a:r>
          </a:p>
          <a:p>
            <a:pPr lvl="0" rtl="0">
              <a:lnSpc>
                <a:spcPct val="115000"/>
              </a:lnSpc>
              <a:spcBef>
                <a:spcPts val="0"/>
              </a:spcBef>
              <a:buNone/>
            </a:pPr>
            <a:r>
              <a:rPr lang="en" sz="1000">
                <a:solidFill>
                  <a:srgbClr val="434343"/>
                </a:solidFill>
                <a:latin typeface="Roboto"/>
                <a:ea typeface="Roboto"/>
                <a:cs typeface="Roboto"/>
                <a:sym typeface="Roboto"/>
              </a:rPr>
              <a:t>Contacts</a:t>
            </a:r>
          </a:p>
          <a:p>
            <a:pPr lvl="0" rtl="0">
              <a:lnSpc>
                <a:spcPct val="115000"/>
              </a:lnSpc>
              <a:spcBef>
                <a:spcPts val="0"/>
              </a:spcBef>
              <a:buNone/>
            </a:pPr>
            <a:r>
              <a:t/>
            </a:r>
            <a:endParaRPr sz="1000">
              <a:solidFill>
                <a:srgbClr val="434343"/>
              </a:solidFill>
              <a:latin typeface="Roboto"/>
              <a:ea typeface="Roboto"/>
              <a:cs typeface="Roboto"/>
              <a:sym typeface="Roboto"/>
            </a:endParaRPr>
          </a:p>
          <a:p>
            <a:pPr lvl="0" rtl="0" algn="r">
              <a:spcBef>
                <a:spcPts val="0"/>
              </a:spcBef>
              <a:buClr>
                <a:schemeClr val="dk1"/>
              </a:buClr>
              <a:buSzPct val="110000"/>
              <a:buFont typeface="Arial"/>
              <a:buNone/>
            </a:pPr>
            <a:r>
              <a:t/>
            </a:r>
            <a:endParaRPr sz="1000">
              <a:solidFill>
                <a:srgbClr val="434343"/>
              </a:solidFill>
              <a:latin typeface="Roboto"/>
              <a:ea typeface="Roboto"/>
              <a:cs typeface="Roboto"/>
              <a:sym typeface="Roboto"/>
            </a:endParaRPr>
          </a:p>
        </p:txBody>
      </p:sp>
      <p:sp>
        <p:nvSpPr>
          <p:cNvPr id="359" name="Shape 359"/>
          <p:cNvSpPr txBox="1"/>
          <p:nvPr>
            <p:ph type="title"/>
          </p:nvPr>
        </p:nvSpPr>
        <p:spPr>
          <a:xfrm>
            <a:off x="5440050" y="3330475"/>
            <a:ext cx="1211700" cy="1260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434343"/>
                </a:solidFill>
                <a:latin typeface="Roboto"/>
                <a:ea typeface="Roboto"/>
                <a:cs typeface="Roboto"/>
                <a:sym typeface="Roboto"/>
              </a:rPr>
              <a:t>Activities </a:t>
            </a:r>
            <a:r>
              <a:rPr lang="en" sz="800">
                <a:solidFill>
                  <a:srgbClr val="434343"/>
                </a:solidFill>
                <a:latin typeface="Roboto"/>
                <a:ea typeface="Roboto"/>
                <a:cs typeface="Roboto"/>
                <a:sym typeface="Roboto"/>
              </a:rPr>
              <a:t>(you really enjoyed last week)</a:t>
            </a:r>
          </a:p>
          <a:p>
            <a:pPr lvl="0" rtl="0">
              <a:lnSpc>
                <a:spcPct val="115000"/>
              </a:lnSpc>
              <a:spcBef>
                <a:spcPts val="0"/>
              </a:spcBef>
              <a:buNone/>
            </a:pPr>
            <a:r>
              <a:rPr lang="en" sz="1000">
                <a:solidFill>
                  <a:srgbClr val="434343"/>
                </a:solidFill>
                <a:latin typeface="Roboto"/>
                <a:ea typeface="Roboto"/>
                <a:cs typeface="Roboto"/>
                <a:sym typeface="Roboto"/>
              </a:rPr>
              <a:t>Places </a:t>
            </a:r>
            <a:r>
              <a:rPr lang="en" sz="800">
                <a:solidFill>
                  <a:srgbClr val="434343"/>
                </a:solidFill>
                <a:latin typeface="Roboto"/>
                <a:ea typeface="Roboto"/>
                <a:cs typeface="Roboto"/>
                <a:sym typeface="Roboto"/>
              </a:rPr>
              <a:t>(you always dreamed to go)</a:t>
            </a:r>
          </a:p>
          <a:p>
            <a:pPr lvl="0" rtl="0">
              <a:lnSpc>
                <a:spcPct val="115000"/>
              </a:lnSpc>
              <a:spcBef>
                <a:spcPts val="0"/>
              </a:spcBef>
              <a:buNone/>
            </a:pPr>
            <a:r>
              <a:rPr lang="en" sz="1000">
                <a:solidFill>
                  <a:srgbClr val="434343"/>
                </a:solidFill>
                <a:latin typeface="Roboto"/>
                <a:ea typeface="Roboto"/>
                <a:cs typeface="Roboto"/>
                <a:sym typeface="Roboto"/>
              </a:rPr>
              <a:t>Mood booster</a:t>
            </a:r>
          </a:p>
          <a:p>
            <a:pPr lvl="0" rtl="0">
              <a:lnSpc>
                <a:spcPct val="115000"/>
              </a:lnSpc>
              <a:spcBef>
                <a:spcPts val="0"/>
              </a:spcBef>
              <a:buNone/>
            </a:pPr>
            <a:r>
              <a:rPr lang="en" sz="1000">
                <a:solidFill>
                  <a:srgbClr val="434343"/>
                </a:solidFill>
                <a:latin typeface="Roboto"/>
                <a:ea typeface="Roboto"/>
                <a:cs typeface="Roboto"/>
                <a:sym typeface="Roboto"/>
              </a:rPr>
              <a:t>Greetings </a:t>
            </a:r>
            <a:r>
              <a:rPr lang="en" sz="800">
                <a:solidFill>
                  <a:srgbClr val="434343"/>
                </a:solidFill>
                <a:latin typeface="Roboto"/>
                <a:ea typeface="Roboto"/>
                <a:cs typeface="Roboto"/>
                <a:sym typeface="Roboto"/>
              </a:rPr>
              <a:t>(recorded by your loved ones)</a:t>
            </a:r>
          </a:p>
          <a:p>
            <a:pPr lvl="0" rtl="0">
              <a:lnSpc>
                <a:spcPct val="115000"/>
              </a:lnSpc>
              <a:spcBef>
                <a:spcPts val="0"/>
              </a:spcBef>
              <a:buNone/>
            </a:pPr>
            <a:r>
              <a:t/>
            </a:r>
            <a:endParaRPr sz="1000">
              <a:solidFill>
                <a:srgbClr val="434343"/>
              </a:solidFill>
              <a:latin typeface="Roboto"/>
              <a:ea typeface="Roboto"/>
              <a:cs typeface="Roboto"/>
              <a:sym typeface="Roboto"/>
            </a:endParaRPr>
          </a:p>
          <a:p>
            <a:pPr lvl="0" rtl="0" algn="r">
              <a:spcBef>
                <a:spcPts val="0"/>
              </a:spcBef>
              <a:buClr>
                <a:schemeClr val="dk1"/>
              </a:buClr>
              <a:buSzPct val="110000"/>
              <a:buFont typeface="Arial"/>
              <a:buNone/>
            </a:pPr>
            <a:r>
              <a:t/>
            </a:r>
            <a:endParaRPr sz="1000">
              <a:solidFill>
                <a:srgbClr val="434343"/>
              </a:solidFill>
              <a:latin typeface="Roboto"/>
              <a:ea typeface="Roboto"/>
              <a:cs typeface="Roboto"/>
              <a:sym typeface="Roboto"/>
            </a:endParaRPr>
          </a:p>
        </p:txBody>
      </p:sp>
      <p:sp>
        <p:nvSpPr>
          <p:cNvPr id="360" name="Shape 360"/>
          <p:cNvSpPr txBox="1"/>
          <p:nvPr>
            <p:ph type="title"/>
          </p:nvPr>
        </p:nvSpPr>
        <p:spPr>
          <a:xfrm>
            <a:off x="5523650" y="2932612"/>
            <a:ext cx="965100" cy="4152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Content </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sp>
        <p:nvSpPr>
          <p:cNvPr id="361" name="Shape 361"/>
          <p:cNvSpPr txBox="1"/>
          <p:nvPr>
            <p:ph type="title"/>
          </p:nvPr>
        </p:nvSpPr>
        <p:spPr>
          <a:xfrm>
            <a:off x="7474125" y="3610475"/>
            <a:ext cx="965100" cy="2958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VR Devices</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sp>
        <p:nvSpPr>
          <p:cNvPr id="362" name="Shape 362"/>
          <p:cNvSpPr txBox="1"/>
          <p:nvPr>
            <p:ph type="title"/>
          </p:nvPr>
        </p:nvSpPr>
        <p:spPr>
          <a:xfrm>
            <a:off x="7350825" y="2119275"/>
            <a:ext cx="1211700" cy="3363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Enjoy the Video</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pic>
        <p:nvPicPr>
          <p:cNvPr id="363" name="Shape 363"/>
          <p:cNvPicPr preferRelativeResize="0"/>
          <p:nvPr/>
        </p:nvPicPr>
        <p:blipFill>
          <a:blip r:embed="rId7">
            <a:alphaModFix amt="80000"/>
          </a:blip>
          <a:stretch>
            <a:fillRect/>
          </a:stretch>
        </p:blipFill>
        <p:spPr>
          <a:xfrm>
            <a:off x="7442162" y="846600"/>
            <a:ext cx="1086325" cy="1086325"/>
          </a:xfrm>
          <a:prstGeom prst="rect">
            <a:avLst/>
          </a:prstGeom>
          <a:noFill/>
          <a:ln>
            <a:noFill/>
          </a:ln>
        </p:spPr>
      </p:pic>
      <p:cxnSp>
        <p:nvCxnSpPr>
          <p:cNvPr id="364" name="Shape 364"/>
          <p:cNvCxnSpPr/>
          <p:nvPr/>
        </p:nvCxnSpPr>
        <p:spPr>
          <a:xfrm>
            <a:off x="4602862" y="4216975"/>
            <a:ext cx="684300" cy="0"/>
          </a:xfrm>
          <a:prstGeom prst="straightConnector1">
            <a:avLst/>
          </a:prstGeom>
          <a:noFill/>
          <a:ln cap="flat" cmpd="sng" w="9525">
            <a:solidFill>
              <a:srgbClr val="999999"/>
            </a:solidFill>
            <a:prstDash val="solid"/>
            <a:round/>
            <a:headEnd len="lg" w="lg" type="none"/>
            <a:tailEnd len="lg" w="lg" type="triangle"/>
          </a:ln>
        </p:spPr>
      </p:cxnSp>
      <p:sp>
        <p:nvSpPr>
          <p:cNvPr id="365" name="Shape 365"/>
          <p:cNvSpPr txBox="1"/>
          <p:nvPr>
            <p:ph type="title"/>
          </p:nvPr>
        </p:nvSpPr>
        <p:spPr>
          <a:xfrm>
            <a:off x="7474125" y="543425"/>
            <a:ext cx="965100" cy="3363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Sweet Dream</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cxnSp>
        <p:nvCxnSpPr>
          <p:cNvPr id="366" name="Shape 366"/>
          <p:cNvCxnSpPr/>
          <p:nvPr/>
        </p:nvCxnSpPr>
        <p:spPr>
          <a:xfrm>
            <a:off x="3899600" y="1892925"/>
            <a:ext cx="0" cy="580800"/>
          </a:xfrm>
          <a:prstGeom prst="straightConnector1">
            <a:avLst/>
          </a:prstGeom>
          <a:noFill/>
          <a:ln cap="flat" cmpd="sng" w="9525">
            <a:solidFill>
              <a:srgbClr val="999999"/>
            </a:solidFill>
            <a:prstDash val="solid"/>
            <a:round/>
            <a:headEnd len="lg" w="lg" type="none"/>
            <a:tailEnd len="lg" w="lg" type="triangle"/>
          </a:ln>
        </p:spPr>
      </p:cxnSp>
      <p:cxnSp>
        <p:nvCxnSpPr>
          <p:cNvPr id="367" name="Shape 367"/>
          <p:cNvCxnSpPr/>
          <p:nvPr/>
        </p:nvCxnSpPr>
        <p:spPr>
          <a:xfrm rot="10800000">
            <a:off x="7985325" y="1713250"/>
            <a:ext cx="0" cy="415200"/>
          </a:xfrm>
          <a:prstGeom prst="straightConnector1">
            <a:avLst/>
          </a:prstGeom>
          <a:noFill/>
          <a:ln cap="flat" cmpd="sng" w="9525">
            <a:solidFill>
              <a:srgbClr val="999999"/>
            </a:solidFill>
            <a:prstDash val="solid"/>
            <a:round/>
            <a:headEnd len="lg" w="lg" type="none"/>
            <a:tailEnd len="lg" w="lg" type="triangle"/>
          </a:ln>
        </p:spPr>
      </p:cxnSp>
      <p:sp>
        <p:nvSpPr>
          <p:cNvPr id="368" name="Shape 368"/>
          <p:cNvSpPr txBox="1"/>
          <p:nvPr>
            <p:ph type="title"/>
          </p:nvPr>
        </p:nvSpPr>
        <p:spPr>
          <a:xfrm>
            <a:off x="3899600" y="1967550"/>
            <a:ext cx="965100" cy="336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999999"/>
                </a:solidFill>
                <a:latin typeface="Roboto"/>
                <a:ea typeface="Roboto"/>
                <a:cs typeface="Roboto"/>
                <a:sym typeface="Roboto"/>
              </a:rPr>
              <a:t>ACCESS</a:t>
            </a:r>
          </a:p>
          <a:p>
            <a:pPr lvl="0" rtl="0" algn="r">
              <a:spcBef>
                <a:spcPts val="0"/>
              </a:spcBef>
              <a:buClr>
                <a:schemeClr val="dk1"/>
              </a:buClr>
              <a:buSzPct val="110000"/>
              <a:buFont typeface="Arial"/>
              <a:buNone/>
            </a:pPr>
            <a:r>
              <a:t/>
            </a:r>
            <a:endParaRPr sz="1000">
              <a:solidFill>
                <a:srgbClr val="999999"/>
              </a:solidFill>
              <a:latin typeface="Roboto"/>
              <a:ea typeface="Roboto"/>
              <a:cs typeface="Roboto"/>
              <a:sym typeface="Roboto"/>
            </a:endParaRPr>
          </a:p>
        </p:txBody>
      </p:sp>
      <p:sp>
        <p:nvSpPr>
          <p:cNvPr id="369" name="Shape 369"/>
          <p:cNvSpPr txBox="1"/>
          <p:nvPr>
            <p:ph type="title"/>
          </p:nvPr>
        </p:nvSpPr>
        <p:spPr>
          <a:xfrm>
            <a:off x="4517500" y="3909475"/>
            <a:ext cx="965100" cy="336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999999"/>
                </a:solidFill>
                <a:latin typeface="Roboto"/>
                <a:ea typeface="Roboto"/>
                <a:cs typeface="Roboto"/>
                <a:sym typeface="Roboto"/>
              </a:rPr>
              <a:t>DETERMINE</a:t>
            </a:r>
          </a:p>
          <a:p>
            <a:pPr lvl="0" rtl="0" algn="r">
              <a:spcBef>
                <a:spcPts val="0"/>
              </a:spcBef>
              <a:buClr>
                <a:schemeClr val="dk1"/>
              </a:buClr>
              <a:buSzPct val="110000"/>
              <a:buFont typeface="Arial"/>
              <a:buNone/>
            </a:pPr>
            <a:r>
              <a:t/>
            </a:r>
            <a:endParaRPr sz="1000">
              <a:solidFill>
                <a:srgbClr val="999999"/>
              </a:solidFill>
              <a:latin typeface="Roboto"/>
              <a:ea typeface="Roboto"/>
              <a:cs typeface="Roboto"/>
              <a:sym typeface="Roboto"/>
            </a:endParaRPr>
          </a:p>
        </p:txBody>
      </p:sp>
      <p:cxnSp>
        <p:nvCxnSpPr>
          <p:cNvPr id="370" name="Shape 370"/>
          <p:cNvCxnSpPr/>
          <p:nvPr/>
        </p:nvCxnSpPr>
        <p:spPr>
          <a:xfrm>
            <a:off x="6739975" y="4216975"/>
            <a:ext cx="853200" cy="0"/>
          </a:xfrm>
          <a:prstGeom prst="straightConnector1">
            <a:avLst/>
          </a:prstGeom>
          <a:noFill/>
          <a:ln cap="flat" cmpd="sng" w="9525">
            <a:solidFill>
              <a:srgbClr val="999999"/>
            </a:solidFill>
            <a:prstDash val="solid"/>
            <a:round/>
            <a:headEnd len="lg" w="lg" type="none"/>
            <a:tailEnd len="lg" w="lg" type="triangle"/>
          </a:ln>
        </p:spPr>
      </p:cxnSp>
      <p:cxnSp>
        <p:nvCxnSpPr>
          <p:cNvPr id="371" name="Shape 371"/>
          <p:cNvCxnSpPr/>
          <p:nvPr/>
        </p:nvCxnSpPr>
        <p:spPr>
          <a:xfrm rot="10800000">
            <a:off x="7985325" y="3256475"/>
            <a:ext cx="0" cy="415200"/>
          </a:xfrm>
          <a:prstGeom prst="straightConnector1">
            <a:avLst/>
          </a:prstGeom>
          <a:noFill/>
          <a:ln cap="flat" cmpd="sng" w="9525">
            <a:solidFill>
              <a:srgbClr val="999999"/>
            </a:solidFill>
            <a:prstDash val="solid"/>
            <a:round/>
            <a:headEnd len="lg" w="lg" type="none"/>
            <a:tailEnd len="lg" w="lg" type="triangle"/>
          </a:ln>
        </p:spPr>
      </p:cxnSp>
      <p:sp>
        <p:nvSpPr>
          <p:cNvPr id="372" name="Shape 372"/>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73" name="Shape 373"/>
          <p:cNvSpPr txBox="1"/>
          <p:nvPr>
            <p:ph type="title"/>
          </p:nvPr>
        </p:nvSpPr>
        <p:spPr>
          <a:xfrm>
            <a:off x="6651750" y="3909475"/>
            <a:ext cx="1041900" cy="336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999999"/>
                </a:solidFill>
                <a:latin typeface="Roboto"/>
                <a:ea typeface="Roboto"/>
                <a:cs typeface="Roboto"/>
                <a:sym typeface="Roboto"/>
              </a:rPr>
              <a:t>SUPPLEMENT</a:t>
            </a:r>
          </a:p>
          <a:p>
            <a:pPr lvl="0" rtl="0" algn="r">
              <a:spcBef>
                <a:spcPts val="0"/>
              </a:spcBef>
              <a:buClr>
                <a:schemeClr val="dk1"/>
              </a:buClr>
              <a:buSzPct val="110000"/>
              <a:buFont typeface="Arial"/>
              <a:buNone/>
            </a:pPr>
            <a:r>
              <a:t/>
            </a:r>
            <a:endParaRPr sz="1000">
              <a:solidFill>
                <a:srgbClr val="999999"/>
              </a:solidFill>
              <a:latin typeface="Roboto"/>
              <a:ea typeface="Roboto"/>
              <a:cs typeface="Roboto"/>
              <a:sym typeface="Roboto"/>
            </a:endParaRPr>
          </a:p>
        </p:txBody>
      </p:sp>
      <p:sp>
        <p:nvSpPr>
          <p:cNvPr id="374" name="Shape 374"/>
          <p:cNvSpPr txBox="1"/>
          <p:nvPr>
            <p:ph type="title"/>
          </p:nvPr>
        </p:nvSpPr>
        <p:spPr>
          <a:xfrm>
            <a:off x="7020225" y="3270975"/>
            <a:ext cx="965100" cy="336300"/>
          </a:xfrm>
          <a:prstGeom prst="rect">
            <a:avLst/>
          </a:prstGeom>
        </p:spPr>
        <p:txBody>
          <a:bodyPr anchorCtr="0" anchor="t" bIns="91425" lIns="91425" rIns="91425" tIns="91425">
            <a:noAutofit/>
          </a:bodyPr>
          <a:lstStyle/>
          <a:p>
            <a:pPr lvl="0" rtl="0" algn="r">
              <a:lnSpc>
                <a:spcPct val="115000"/>
              </a:lnSpc>
              <a:spcBef>
                <a:spcPts val="0"/>
              </a:spcBef>
              <a:buNone/>
            </a:pPr>
            <a:r>
              <a:rPr lang="en" sz="1000">
                <a:solidFill>
                  <a:srgbClr val="999999"/>
                </a:solidFill>
                <a:latin typeface="Roboto"/>
                <a:ea typeface="Roboto"/>
                <a:cs typeface="Roboto"/>
                <a:sym typeface="Roboto"/>
              </a:rPr>
              <a:t>DISPLAY</a:t>
            </a:r>
          </a:p>
        </p:txBody>
      </p:sp>
      <p:sp>
        <p:nvSpPr>
          <p:cNvPr id="375" name="Shape 375"/>
          <p:cNvSpPr txBox="1"/>
          <p:nvPr>
            <p:ph type="title"/>
          </p:nvPr>
        </p:nvSpPr>
        <p:spPr>
          <a:xfrm>
            <a:off x="7020225" y="1782975"/>
            <a:ext cx="965100" cy="336300"/>
          </a:xfrm>
          <a:prstGeom prst="rect">
            <a:avLst/>
          </a:prstGeom>
        </p:spPr>
        <p:txBody>
          <a:bodyPr anchorCtr="0" anchor="t" bIns="91425" lIns="91425" rIns="91425" tIns="91425">
            <a:noAutofit/>
          </a:bodyPr>
          <a:lstStyle/>
          <a:p>
            <a:pPr lvl="0" rtl="0" algn="r">
              <a:lnSpc>
                <a:spcPct val="115000"/>
              </a:lnSpc>
              <a:spcBef>
                <a:spcPts val="0"/>
              </a:spcBef>
              <a:buNone/>
            </a:pPr>
            <a:r>
              <a:rPr lang="en" sz="1000">
                <a:solidFill>
                  <a:srgbClr val="999999"/>
                </a:solidFill>
                <a:latin typeface="Roboto"/>
                <a:ea typeface="Roboto"/>
                <a:cs typeface="Roboto"/>
                <a:sym typeface="Roboto"/>
              </a:rPr>
              <a:t>INDUCE</a:t>
            </a:r>
          </a:p>
        </p:txBody>
      </p:sp>
      <p:sp>
        <p:nvSpPr>
          <p:cNvPr id="376" name="Shape 376"/>
          <p:cNvSpPr/>
          <p:nvPr/>
        </p:nvSpPr>
        <p:spPr>
          <a:xfrm>
            <a:off x="5436325" y="1468475"/>
            <a:ext cx="1162800" cy="820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7" name="Shape 377"/>
          <p:cNvSpPr txBox="1"/>
          <p:nvPr>
            <p:ph type="title"/>
          </p:nvPr>
        </p:nvSpPr>
        <p:spPr>
          <a:xfrm>
            <a:off x="5440050" y="1537225"/>
            <a:ext cx="1211700" cy="7650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434343"/>
                </a:solidFill>
                <a:latin typeface="Roboto"/>
                <a:ea typeface="Roboto"/>
                <a:cs typeface="Roboto"/>
                <a:sym typeface="Roboto"/>
              </a:rPr>
              <a:t>Facebook</a:t>
            </a:r>
          </a:p>
          <a:p>
            <a:pPr lvl="0" rtl="0">
              <a:lnSpc>
                <a:spcPct val="115000"/>
              </a:lnSpc>
              <a:spcBef>
                <a:spcPts val="0"/>
              </a:spcBef>
              <a:buNone/>
            </a:pPr>
            <a:r>
              <a:rPr lang="en" sz="1000">
                <a:solidFill>
                  <a:srgbClr val="434343"/>
                </a:solidFill>
                <a:latin typeface="Roboto"/>
                <a:ea typeface="Roboto"/>
                <a:cs typeface="Roboto"/>
                <a:sym typeface="Roboto"/>
              </a:rPr>
              <a:t>Third party studio</a:t>
            </a:r>
          </a:p>
          <a:p>
            <a:pPr lvl="0" rtl="0">
              <a:lnSpc>
                <a:spcPct val="115000"/>
              </a:lnSpc>
              <a:spcBef>
                <a:spcPts val="0"/>
              </a:spcBef>
              <a:buNone/>
            </a:pPr>
            <a:r>
              <a:rPr lang="en" sz="1000">
                <a:solidFill>
                  <a:srgbClr val="434343"/>
                </a:solidFill>
                <a:latin typeface="Roboto"/>
                <a:ea typeface="Roboto"/>
                <a:cs typeface="Roboto"/>
                <a:sym typeface="Roboto"/>
              </a:rPr>
              <a:t>Self-record</a:t>
            </a:r>
          </a:p>
          <a:p>
            <a:pPr lvl="0" rtl="0">
              <a:lnSpc>
                <a:spcPct val="115000"/>
              </a:lnSpc>
              <a:spcBef>
                <a:spcPts val="0"/>
              </a:spcBef>
              <a:buNone/>
            </a:pPr>
            <a:r>
              <a:t/>
            </a:r>
            <a:endParaRPr sz="1000">
              <a:solidFill>
                <a:srgbClr val="434343"/>
              </a:solidFill>
              <a:latin typeface="Roboto"/>
              <a:ea typeface="Roboto"/>
              <a:cs typeface="Roboto"/>
              <a:sym typeface="Roboto"/>
            </a:endParaRPr>
          </a:p>
          <a:p>
            <a:pPr lvl="0" rtl="0" algn="r">
              <a:spcBef>
                <a:spcPts val="0"/>
              </a:spcBef>
              <a:buClr>
                <a:schemeClr val="dk1"/>
              </a:buClr>
              <a:buSzPct val="110000"/>
              <a:buFont typeface="Arial"/>
              <a:buNone/>
            </a:pPr>
            <a:r>
              <a:t/>
            </a:r>
            <a:endParaRPr sz="1000">
              <a:solidFill>
                <a:srgbClr val="434343"/>
              </a:solidFill>
              <a:latin typeface="Roboto"/>
              <a:ea typeface="Roboto"/>
              <a:cs typeface="Roboto"/>
              <a:sym typeface="Roboto"/>
            </a:endParaRPr>
          </a:p>
        </p:txBody>
      </p:sp>
      <p:sp>
        <p:nvSpPr>
          <p:cNvPr id="378" name="Shape 378"/>
          <p:cNvSpPr txBox="1"/>
          <p:nvPr>
            <p:ph type="title"/>
          </p:nvPr>
        </p:nvSpPr>
        <p:spPr>
          <a:xfrm>
            <a:off x="5523650" y="900825"/>
            <a:ext cx="965100" cy="415200"/>
          </a:xfrm>
          <a:prstGeom prst="rect">
            <a:avLst/>
          </a:prstGeom>
        </p:spPr>
        <p:txBody>
          <a:bodyPr anchorCtr="0" anchor="t" bIns="91425" lIns="91425" rIns="91425" tIns="91425">
            <a:noAutofit/>
          </a:bodyPr>
          <a:lstStyle/>
          <a:p>
            <a:pPr lvl="0" rtl="0" algn="ctr">
              <a:lnSpc>
                <a:spcPct val="100000"/>
              </a:lnSpc>
              <a:spcBef>
                <a:spcPts val="0"/>
              </a:spcBef>
              <a:buNone/>
            </a:pPr>
            <a:r>
              <a:rPr lang="en" sz="1200">
                <a:solidFill>
                  <a:srgbClr val="3C78D8"/>
                </a:solidFill>
                <a:latin typeface="Bree Serif"/>
                <a:ea typeface="Bree Serif"/>
                <a:cs typeface="Bree Serif"/>
                <a:sym typeface="Bree Serif"/>
              </a:rPr>
              <a:t>Content Provider</a:t>
            </a:r>
          </a:p>
          <a:p>
            <a:pPr lvl="0" rtl="0" algn="ctr">
              <a:lnSpc>
                <a:spcPct val="100000"/>
              </a:lnSpc>
              <a:spcBef>
                <a:spcPts val="0"/>
              </a:spcBef>
              <a:buClr>
                <a:schemeClr val="dk1"/>
              </a:buClr>
              <a:buSzPct val="91666"/>
              <a:buFont typeface="Arial"/>
              <a:buNone/>
            </a:pPr>
            <a:r>
              <a:t/>
            </a:r>
            <a:endParaRPr sz="1200">
              <a:solidFill>
                <a:srgbClr val="3C78D8"/>
              </a:solidFill>
              <a:latin typeface="Bree Serif"/>
              <a:ea typeface="Bree Serif"/>
              <a:cs typeface="Bree Serif"/>
              <a:sym typeface="Bree Serif"/>
            </a:endParaRPr>
          </a:p>
        </p:txBody>
      </p:sp>
      <p:cxnSp>
        <p:nvCxnSpPr>
          <p:cNvPr id="379" name="Shape 379"/>
          <p:cNvCxnSpPr/>
          <p:nvPr/>
        </p:nvCxnSpPr>
        <p:spPr>
          <a:xfrm>
            <a:off x="5990450" y="2360075"/>
            <a:ext cx="0" cy="580800"/>
          </a:xfrm>
          <a:prstGeom prst="straightConnector1">
            <a:avLst/>
          </a:prstGeom>
          <a:noFill/>
          <a:ln cap="flat" cmpd="sng" w="9525">
            <a:solidFill>
              <a:srgbClr val="999999"/>
            </a:solidFill>
            <a:prstDash val="solid"/>
            <a:round/>
            <a:headEnd len="lg" w="lg" type="none"/>
            <a:tailEnd len="lg" w="lg" type="triangle"/>
          </a:ln>
        </p:spPr>
      </p:cxnSp>
      <p:sp>
        <p:nvSpPr>
          <p:cNvPr id="380" name="Shape 380"/>
          <p:cNvSpPr txBox="1"/>
          <p:nvPr>
            <p:ph type="title"/>
          </p:nvPr>
        </p:nvSpPr>
        <p:spPr>
          <a:xfrm>
            <a:off x="5990450" y="2434700"/>
            <a:ext cx="965100" cy="336300"/>
          </a:xfrm>
          <a:prstGeom prst="rect">
            <a:avLst/>
          </a:prstGeom>
        </p:spPr>
        <p:txBody>
          <a:bodyPr anchorCtr="0" anchor="t" bIns="91425" lIns="91425" rIns="91425" tIns="91425">
            <a:noAutofit/>
          </a:bodyPr>
          <a:lstStyle/>
          <a:p>
            <a:pPr lvl="0" rtl="0">
              <a:lnSpc>
                <a:spcPct val="115000"/>
              </a:lnSpc>
              <a:spcBef>
                <a:spcPts val="0"/>
              </a:spcBef>
              <a:buNone/>
            </a:pPr>
            <a:r>
              <a:rPr lang="en" sz="1000">
                <a:solidFill>
                  <a:srgbClr val="999999"/>
                </a:solidFill>
                <a:latin typeface="Roboto"/>
                <a:ea typeface="Roboto"/>
                <a:cs typeface="Roboto"/>
                <a:sym typeface="Roboto"/>
              </a:rPr>
              <a:t>SUPPORT</a:t>
            </a:r>
          </a:p>
          <a:p>
            <a:pPr lvl="0" rtl="0" algn="r">
              <a:spcBef>
                <a:spcPts val="0"/>
              </a:spcBef>
              <a:buClr>
                <a:schemeClr val="dk1"/>
              </a:buClr>
              <a:buSzPct val="110000"/>
              <a:buFont typeface="Arial"/>
              <a:buNone/>
            </a:pPr>
            <a:r>
              <a:t/>
            </a:r>
            <a:endParaRPr sz="1000">
              <a:solidFill>
                <a:srgbClr val="999999"/>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idx="2" type="body"/>
          </p:nvPr>
        </p:nvSpPr>
        <p:spPr>
          <a:xfrm>
            <a:off x="311700" y="1359700"/>
            <a:ext cx="3666900" cy="1573800"/>
          </a:xfrm>
          <a:prstGeom prst="rect">
            <a:avLst/>
          </a:prstGeom>
        </p:spPr>
        <p:txBody>
          <a:bodyPr anchorCtr="0" anchor="t" bIns="91425" lIns="91425" rIns="91425" tIns="91425">
            <a:noAutofit/>
          </a:bodyPr>
          <a:lstStyle/>
          <a:p>
            <a:pPr indent="-304800" lvl="0" marL="457200" rtl="0">
              <a:lnSpc>
                <a:spcPct val="100000"/>
              </a:lnSpc>
              <a:spcBef>
                <a:spcPts val="0"/>
              </a:spcBef>
              <a:spcAft>
                <a:spcPts val="1000"/>
              </a:spcAft>
              <a:buClr>
                <a:srgbClr val="434343"/>
              </a:buClr>
              <a:buSzPct val="100000"/>
              <a:buFont typeface="Roboto"/>
            </a:pPr>
            <a:r>
              <a:rPr lang="en" sz="1200">
                <a:solidFill>
                  <a:srgbClr val="434343"/>
                </a:solidFill>
                <a:latin typeface="Roboto"/>
                <a:ea typeface="Roboto"/>
                <a:cs typeface="Roboto"/>
                <a:sym typeface="Roboto"/>
              </a:rPr>
              <a:t>Users could </a:t>
            </a:r>
            <a:r>
              <a:rPr b="1" lang="en" sz="1200">
                <a:solidFill>
                  <a:srgbClr val="434343"/>
                </a:solidFill>
                <a:latin typeface="Roboto"/>
                <a:ea typeface="Roboto"/>
                <a:cs typeface="Roboto"/>
                <a:sym typeface="Roboto"/>
              </a:rPr>
              <a:t>date back their memories</a:t>
            </a:r>
            <a:r>
              <a:rPr lang="en" sz="1200">
                <a:solidFill>
                  <a:srgbClr val="434343"/>
                </a:solidFill>
                <a:latin typeface="Roboto"/>
                <a:ea typeface="Roboto"/>
                <a:cs typeface="Roboto"/>
                <a:sym typeface="Roboto"/>
              </a:rPr>
              <a:t> through VR video before bedtime</a:t>
            </a:r>
          </a:p>
          <a:p>
            <a:pPr indent="-304800" lvl="0" marL="457200" rtl="0">
              <a:lnSpc>
                <a:spcPct val="100000"/>
              </a:lnSpc>
              <a:spcBef>
                <a:spcPts val="0"/>
              </a:spcBef>
              <a:spcAft>
                <a:spcPts val="1000"/>
              </a:spcAft>
              <a:buClr>
                <a:srgbClr val="434343"/>
              </a:buClr>
              <a:buSzPct val="100000"/>
              <a:buFont typeface="Roboto"/>
            </a:pPr>
            <a:r>
              <a:rPr b="1" lang="en" sz="1200">
                <a:solidFill>
                  <a:srgbClr val="434343"/>
                </a:solidFill>
                <a:latin typeface="Roboto"/>
                <a:ea typeface="Roboto"/>
                <a:cs typeface="Roboto"/>
                <a:sym typeface="Roboto"/>
              </a:rPr>
              <a:t>Stronger connections</a:t>
            </a:r>
            <a:r>
              <a:rPr lang="en" sz="1200">
                <a:solidFill>
                  <a:srgbClr val="434343"/>
                </a:solidFill>
                <a:latin typeface="Roboto"/>
                <a:ea typeface="Roboto"/>
                <a:cs typeface="Roboto"/>
                <a:sym typeface="Roboto"/>
              </a:rPr>
              <a:t> with memorable friends and events.</a:t>
            </a:r>
          </a:p>
          <a:p>
            <a:pPr indent="-304800" lvl="0" marL="457200" rtl="0">
              <a:lnSpc>
                <a:spcPct val="100000"/>
              </a:lnSpc>
              <a:spcBef>
                <a:spcPts val="0"/>
              </a:spcBef>
              <a:spcAft>
                <a:spcPts val="1000"/>
              </a:spcAft>
              <a:buClr>
                <a:srgbClr val="434343"/>
              </a:buClr>
              <a:buSzPct val="100000"/>
              <a:buFont typeface="Roboto"/>
            </a:pPr>
            <a:r>
              <a:rPr b="1" lang="en" sz="1200">
                <a:solidFill>
                  <a:srgbClr val="434343"/>
                </a:solidFill>
                <a:latin typeface="Roboto"/>
                <a:ea typeface="Roboto"/>
                <a:cs typeface="Roboto"/>
                <a:sym typeface="Roboto"/>
              </a:rPr>
              <a:t>Better sleeping experience</a:t>
            </a:r>
            <a:r>
              <a:rPr lang="en" sz="1200">
                <a:solidFill>
                  <a:srgbClr val="434343"/>
                </a:solidFill>
                <a:latin typeface="Roboto"/>
                <a:ea typeface="Roboto"/>
                <a:cs typeface="Roboto"/>
                <a:sym typeface="Roboto"/>
              </a:rPr>
              <a:t> with sweet dream induced by the device</a:t>
            </a:r>
          </a:p>
        </p:txBody>
      </p:sp>
      <p:pic>
        <p:nvPicPr>
          <p:cNvPr id="386" name="Shape 386"/>
          <p:cNvPicPr preferRelativeResize="0"/>
          <p:nvPr/>
        </p:nvPicPr>
        <p:blipFill>
          <a:blip r:embed="rId3">
            <a:alphaModFix/>
          </a:blip>
          <a:stretch>
            <a:fillRect/>
          </a:stretch>
        </p:blipFill>
        <p:spPr>
          <a:xfrm>
            <a:off x="4450548" y="1359701"/>
            <a:ext cx="2506349" cy="1421824"/>
          </a:xfrm>
          <a:prstGeom prst="rect">
            <a:avLst/>
          </a:prstGeom>
          <a:noFill/>
          <a:ln>
            <a:noFill/>
          </a:ln>
        </p:spPr>
      </p:pic>
      <p:sp>
        <p:nvSpPr>
          <p:cNvPr id="387" name="Shape 387"/>
          <p:cNvSpPr txBox="1"/>
          <p:nvPr>
            <p:ph type="title"/>
          </p:nvPr>
        </p:nvSpPr>
        <p:spPr>
          <a:xfrm>
            <a:off x="269825" y="292625"/>
            <a:ext cx="3066300" cy="367200"/>
          </a:xfrm>
          <a:prstGeom prst="rect">
            <a:avLst/>
          </a:prstGeom>
        </p:spPr>
        <p:txBody>
          <a:bodyPr anchorCtr="0" anchor="t" bIns="91425" lIns="91425" rIns="91425" tIns="91425">
            <a:noAutofit/>
          </a:bodyPr>
          <a:lstStyle/>
          <a:p>
            <a:pPr lvl="0" rtl="0">
              <a:spcBef>
                <a:spcPts val="0"/>
              </a:spcBef>
              <a:buNone/>
            </a:pPr>
            <a:r>
              <a:rPr lang="en" sz="1200">
                <a:solidFill>
                  <a:srgbClr val="666666"/>
                </a:solidFill>
                <a:latin typeface="Bree Serif"/>
                <a:ea typeface="Bree Serif"/>
                <a:cs typeface="Bree Serif"/>
                <a:sym typeface="Bree Serif"/>
              </a:rPr>
              <a:t>CONCEPT 3 - Dream Inducer</a:t>
            </a:r>
          </a:p>
        </p:txBody>
      </p:sp>
      <p:sp>
        <p:nvSpPr>
          <p:cNvPr id="388" name="Shape 388"/>
          <p:cNvSpPr txBox="1"/>
          <p:nvPr>
            <p:ph type="title"/>
          </p:nvPr>
        </p:nvSpPr>
        <p:spPr>
          <a:xfrm>
            <a:off x="722075" y="914787"/>
            <a:ext cx="2754300" cy="360900"/>
          </a:xfrm>
          <a:prstGeom prst="rect">
            <a:avLst/>
          </a:prstGeom>
        </p:spPr>
        <p:txBody>
          <a:bodyPr anchorCtr="0" anchor="t" bIns="91425" lIns="91425" rIns="91425" tIns="91425">
            <a:noAutofit/>
          </a:bodyPr>
          <a:lstStyle/>
          <a:p>
            <a:pPr lvl="0" rtl="0">
              <a:spcBef>
                <a:spcPts val="0"/>
              </a:spcBef>
              <a:buNone/>
            </a:pPr>
            <a:r>
              <a:rPr lang="en" sz="1400">
                <a:solidFill>
                  <a:srgbClr val="3C78D8"/>
                </a:solidFill>
                <a:latin typeface="Bree Serif"/>
                <a:ea typeface="Bree Serif"/>
                <a:cs typeface="Bree Serif"/>
                <a:sym typeface="Bree Serif"/>
              </a:rPr>
              <a:t>User’s values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nvSpPr>
        <p:spPr>
          <a:xfrm>
            <a:off x="4167925" y="2468825"/>
            <a:ext cx="2954400" cy="3051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a:solidFill>
                  <a:srgbClr val="3C78D8"/>
                </a:solidFill>
                <a:latin typeface="Bree Serif"/>
                <a:ea typeface="Bree Serif"/>
                <a:cs typeface="Bree Serif"/>
                <a:sym typeface="Bree Serif"/>
              </a:rPr>
              <a:t>Business values for Facebook</a:t>
            </a:r>
          </a:p>
        </p:txBody>
      </p:sp>
      <p:sp>
        <p:nvSpPr>
          <p:cNvPr id="394" name="Shape 394"/>
          <p:cNvSpPr/>
          <p:nvPr/>
        </p:nvSpPr>
        <p:spPr>
          <a:xfrm>
            <a:off x="2534900" y="647425"/>
            <a:ext cx="1607100" cy="1607100"/>
          </a:xfrm>
          <a:prstGeom prst="ellipse">
            <a:avLst/>
          </a:prstGeom>
          <a:solidFill>
            <a:srgbClr val="0B5394"/>
          </a:solidFill>
          <a:ln>
            <a:noFill/>
          </a:ln>
        </p:spPr>
        <p:txBody>
          <a:bodyPr anchorCtr="0" anchor="ctr" bIns="91425" lIns="91425" rIns="91425" tIns="91425">
            <a:noAutofit/>
          </a:bodyPr>
          <a:lstStyle/>
          <a:p>
            <a:pPr lvl="0">
              <a:spcBef>
                <a:spcPts val="0"/>
              </a:spcBef>
              <a:buNone/>
            </a:pPr>
            <a:r>
              <a:t/>
            </a:r>
            <a:endParaRPr/>
          </a:p>
        </p:txBody>
      </p:sp>
      <p:sp>
        <p:nvSpPr>
          <p:cNvPr id="395" name="Shape 395"/>
          <p:cNvSpPr txBox="1"/>
          <p:nvPr/>
        </p:nvSpPr>
        <p:spPr>
          <a:xfrm>
            <a:off x="2534750" y="1288000"/>
            <a:ext cx="1607100" cy="442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EFEFEF"/>
                </a:solidFill>
                <a:latin typeface="Bree Serif"/>
                <a:ea typeface="Bree Serif"/>
                <a:cs typeface="Bree Serif"/>
                <a:sym typeface="Bree Serif"/>
              </a:rPr>
              <a:t>Host events</a:t>
            </a:r>
          </a:p>
        </p:txBody>
      </p:sp>
      <p:sp>
        <p:nvSpPr>
          <p:cNvPr id="396" name="Shape 396"/>
          <p:cNvSpPr/>
          <p:nvPr/>
        </p:nvSpPr>
        <p:spPr>
          <a:xfrm>
            <a:off x="4750475" y="647425"/>
            <a:ext cx="1607100" cy="1607100"/>
          </a:xfrm>
          <a:prstGeom prst="ellipse">
            <a:avLst/>
          </a:prstGeom>
          <a:solidFill>
            <a:srgbClr val="0B5394"/>
          </a:solidFill>
          <a:ln>
            <a:noFill/>
          </a:ln>
        </p:spPr>
        <p:txBody>
          <a:bodyPr anchorCtr="0" anchor="ctr" bIns="91425" lIns="91425" rIns="91425" tIns="91425">
            <a:noAutofit/>
          </a:bodyPr>
          <a:lstStyle/>
          <a:p>
            <a:pPr lvl="0">
              <a:spcBef>
                <a:spcPts val="0"/>
              </a:spcBef>
              <a:buNone/>
            </a:pPr>
            <a:r>
              <a:t/>
            </a:r>
            <a:endParaRPr/>
          </a:p>
        </p:txBody>
      </p:sp>
      <p:sp>
        <p:nvSpPr>
          <p:cNvPr id="397" name="Shape 397"/>
          <p:cNvSpPr/>
          <p:nvPr/>
        </p:nvSpPr>
        <p:spPr>
          <a:xfrm>
            <a:off x="6966100" y="647425"/>
            <a:ext cx="1607100" cy="1607100"/>
          </a:xfrm>
          <a:prstGeom prst="ellipse">
            <a:avLst/>
          </a:prstGeom>
          <a:solidFill>
            <a:srgbClr val="0B5394"/>
          </a:solidFill>
          <a:ln>
            <a:noFill/>
          </a:ln>
        </p:spPr>
        <p:txBody>
          <a:bodyPr anchorCtr="0" anchor="ctr" bIns="91425" lIns="91425" rIns="91425" tIns="91425">
            <a:noAutofit/>
          </a:bodyPr>
          <a:lstStyle/>
          <a:p>
            <a:pPr lvl="0">
              <a:spcBef>
                <a:spcPts val="0"/>
              </a:spcBef>
              <a:buNone/>
            </a:pPr>
            <a:r>
              <a:t/>
            </a:r>
            <a:endParaRPr/>
          </a:p>
        </p:txBody>
      </p:sp>
      <p:sp>
        <p:nvSpPr>
          <p:cNvPr id="398" name="Shape 398"/>
          <p:cNvSpPr txBox="1"/>
          <p:nvPr/>
        </p:nvSpPr>
        <p:spPr>
          <a:xfrm>
            <a:off x="6966050" y="1288000"/>
            <a:ext cx="1607100" cy="442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EFEFEF"/>
                </a:solidFill>
                <a:latin typeface="Bree Serif"/>
                <a:ea typeface="Bree Serif"/>
                <a:cs typeface="Bree Serif"/>
                <a:sym typeface="Bree Serif"/>
              </a:rPr>
              <a:t>Dream Inducer</a:t>
            </a:r>
          </a:p>
        </p:txBody>
      </p:sp>
      <p:sp>
        <p:nvSpPr>
          <p:cNvPr id="399" name="Shape 399"/>
          <p:cNvSpPr txBox="1"/>
          <p:nvPr/>
        </p:nvSpPr>
        <p:spPr>
          <a:xfrm>
            <a:off x="4750325" y="1288000"/>
            <a:ext cx="1607100" cy="4422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EFEFEF"/>
                </a:solidFill>
                <a:latin typeface="Bree Serif"/>
                <a:ea typeface="Bree Serif"/>
                <a:cs typeface="Bree Serif"/>
                <a:sym typeface="Bree Serif"/>
              </a:rPr>
              <a:t>VR Gallery</a:t>
            </a:r>
          </a:p>
        </p:txBody>
      </p:sp>
      <p:graphicFrame>
        <p:nvGraphicFramePr>
          <p:cNvPr id="400" name="Shape 400"/>
          <p:cNvGraphicFramePr/>
          <p:nvPr/>
        </p:nvGraphicFramePr>
        <p:xfrm>
          <a:off x="465150" y="2841850"/>
          <a:ext cx="3000000" cy="3000000"/>
        </p:xfrm>
        <a:graphic>
          <a:graphicData uri="http://schemas.openxmlformats.org/drawingml/2006/table">
            <a:tbl>
              <a:tblPr>
                <a:noFill/>
                <a:tableStyleId>{FBE6BBDE-A5DB-46CF-A898-61E8A0795694}</a:tableStyleId>
              </a:tblPr>
              <a:tblGrid>
                <a:gridCol w="1931350"/>
                <a:gridCol w="2161050"/>
                <a:gridCol w="2161050"/>
                <a:gridCol w="2161050"/>
              </a:tblGrid>
              <a:tr h="418350">
                <a:tc>
                  <a:txBody>
                    <a:bodyPr>
                      <a:noAutofit/>
                    </a:bodyPr>
                    <a:lstStyle/>
                    <a:p>
                      <a:pPr lvl="0">
                        <a:spcBef>
                          <a:spcPts val="0"/>
                        </a:spcBef>
                        <a:buNone/>
                      </a:pPr>
                      <a:r>
                        <a:rPr b="1" lang="en" sz="1200">
                          <a:latin typeface="Roboto"/>
                          <a:ea typeface="Roboto"/>
                          <a:cs typeface="Roboto"/>
                          <a:sym typeface="Roboto"/>
                        </a:rPr>
                        <a:t>Technological feasibility</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200">
                          <a:latin typeface="Roboto"/>
                          <a:ea typeface="Roboto"/>
                          <a:cs typeface="Roboto"/>
                          <a:sym typeface="Roboto"/>
                        </a:rPr>
                        <a:t>3D environment</a:t>
                      </a:r>
                    </a:p>
                    <a:p>
                      <a:pPr lvl="0" rtl="0">
                        <a:spcBef>
                          <a:spcPts val="0"/>
                        </a:spcBef>
                        <a:buClr>
                          <a:srgbClr val="000000"/>
                        </a:buClr>
                        <a:buSzPct val="91666"/>
                        <a:buFont typeface="Arial"/>
                        <a:buNone/>
                      </a:pPr>
                      <a:r>
                        <a:rPr lang="en" sz="1200">
                          <a:latin typeface="Roboto"/>
                          <a:ea typeface="Roboto"/>
                          <a:cs typeface="Roboto"/>
                          <a:sym typeface="Roboto"/>
                        </a:rPr>
                        <a:t>half real/half avatar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200">
                          <a:latin typeface="Roboto"/>
                          <a:ea typeface="Roboto"/>
                          <a:cs typeface="Roboto"/>
                          <a:sym typeface="Roboto"/>
                        </a:rPr>
                        <a:t>Google cardboard</a:t>
                      </a:r>
                    </a:p>
                    <a:p>
                      <a:pPr lvl="0" rtl="0">
                        <a:spcBef>
                          <a:spcPts val="0"/>
                        </a:spcBef>
                        <a:buNone/>
                      </a:pPr>
                      <a:r>
                        <a:rPr lang="en" sz="1200">
                          <a:latin typeface="Roboto"/>
                          <a:ea typeface="Roboto"/>
                          <a:cs typeface="Roboto"/>
                          <a:sym typeface="Roboto"/>
                        </a:rPr>
                        <a:t>controller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200">
                          <a:solidFill>
                            <a:schemeClr val="dk1"/>
                          </a:solidFill>
                          <a:latin typeface="Roboto"/>
                          <a:ea typeface="Roboto"/>
                          <a:cs typeface="Roboto"/>
                          <a:sym typeface="Roboto"/>
                        </a:rPr>
                        <a:t>Emotion analyzer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a:spcBef>
                          <a:spcPts val="0"/>
                        </a:spcBef>
                        <a:buNone/>
                      </a:pPr>
                      <a:r>
                        <a:rPr b="1" lang="en" sz="1200">
                          <a:latin typeface="Roboto"/>
                          <a:ea typeface="Roboto"/>
                          <a:cs typeface="Roboto"/>
                          <a:sym typeface="Roboto"/>
                        </a:rPr>
                        <a:t>Revenue possibility</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200">
                          <a:solidFill>
                            <a:schemeClr val="dk1"/>
                          </a:solidFill>
                          <a:latin typeface="Roboto"/>
                          <a:ea typeface="Roboto"/>
                          <a:cs typeface="Roboto"/>
                          <a:sym typeface="Roboto"/>
                        </a:rPr>
                        <a:t>Increase average time spent on Facebook and bring more ads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200">
                          <a:solidFill>
                            <a:schemeClr val="dk1"/>
                          </a:solidFill>
                          <a:latin typeface="Roboto"/>
                          <a:ea typeface="Roboto"/>
                          <a:cs typeface="Roboto"/>
                          <a:sym typeface="Roboto"/>
                        </a:rPr>
                        <a:t>Increase average time spent on Facebook and bring more ads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spcBef>
                          <a:spcPts val="0"/>
                        </a:spcBef>
                        <a:buNone/>
                      </a:pPr>
                      <a:r>
                        <a:rPr lang="en" sz="1200">
                          <a:solidFill>
                            <a:schemeClr val="dk1"/>
                          </a:solidFill>
                          <a:latin typeface="Roboto"/>
                          <a:ea typeface="Roboto"/>
                          <a:cs typeface="Roboto"/>
                          <a:sym typeface="Roboto"/>
                        </a:rPr>
                        <a:t>Charge users for better service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381000">
                <a:tc>
                  <a:txBody>
                    <a:bodyPr>
                      <a:noAutofit/>
                    </a:bodyPr>
                    <a:lstStyle/>
                    <a:p>
                      <a:pPr lvl="0" rtl="0">
                        <a:spcBef>
                          <a:spcPts val="0"/>
                        </a:spcBef>
                        <a:buClr>
                          <a:srgbClr val="000000"/>
                        </a:buClr>
                        <a:buSzPct val="91666"/>
                        <a:buFont typeface="Arial"/>
                        <a:buNone/>
                      </a:pPr>
                      <a:r>
                        <a:rPr b="1" lang="en" sz="1200">
                          <a:latin typeface="Roboto"/>
                          <a:ea typeface="Roboto"/>
                          <a:cs typeface="Roboto"/>
                          <a:sym typeface="Roboto"/>
                        </a:rPr>
                        <a:t>Strategic fits with Facebook goals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spcBef>
                          <a:spcPts val="0"/>
                        </a:spcBef>
                        <a:buNone/>
                      </a:pPr>
                      <a:r>
                        <a:rPr lang="en" sz="1200">
                          <a:latin typeface="Roboto"/>
                          <a:ea typeface="Roboto"/>
                          <a:cs typeface="Roboto"/>
                          <a:sym typeface="Roboto"/>
                        </a:rPr>
                        <a:t>Bring engaging environment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spcBef>
                          <a:spcPts val="0"/>
                        </a:spcBef>
                        <a:buNone/>
                      </a:pPr>
                      <a:r>
                        <a:rPr lang="en" sz="1200">
                          <a:latin typeface="Roboto"/>
                          <a:ea typeface="Roboto"/>
                          <a:cs typeface="Roboto"/>
                          <a:sym typeface="Roboto"/>
                        </a:rPr>
                        <a:t>Offer the way of creating richer contents to users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spcBef>
                          <a:spcPts val="0"/>
                        </a:spcBef>
                        <a:buNone/>
                      </a:pPr>
                      <a:r>
                        <a:rPr lang="en" sz="1200">
                          <a:latin typeface="Roboto"/>
                          <a:ea typeface="Roboto"/>
                          <a:cs typeface="Roboto"/>
                          <a:sym typeface="Roboto"/>
                        </a:rPr>
                        <a:t>Explore the opportunity to offer more intuitive, personalized contents, stronger bonds with users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404" name="Shape 404"/>
        <p:cNvGrpSpPr/>
        <p:nvPr/>
      </p:nvGrpSpPr>
      <p:grpSpPr>
        <a:xfrm>
          <a:off x="0" y="0"/>
          <a:ext cx="0" cy="0"/>
          <a:chOff x="0" y="0"/>
          <a:chExt cx="0" cy="0"/>
        </a:xfrm>
      </p:grpSpPr>
      <p:sp>
        <p:nvSpPr>
          <p:cNvPr id="405" name="Shape 4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406" name="Shape 406"/>
          <p:cNvSpPr txBox="1"/>
          <p:nvPr>
            <p:ph idx="1" type="body"/>
          </p:nvPr>
        </p:nvSpPr>
        <p:spPr>
          <a:xfrm>
            <a:off x="3402350" y="2006750"/>
            <a:ext cx="3999900" cy="743100"/>
          </a:xfrm>
          <a:prstGeom prst="rect">
            <a:avLst/>
          </a:prstGeom>
        </p:spPr>
        <p:txBody>
          <a:bodyPr anchorCtr="0" anchor="t" bIns="91425" lIns="91425" rIns="91425" tIns="91425">
            <a:noAutofit/>
          </a:bodyPr>
          <a:lstStyle/>
          <a:p>
            <a:pPr lvl="0">
              <a:spcBef>
                <a:spcPts val="0"/>
              </a:spcBef>
              <a:buNone/>
            </a:pPr>
            <a:r>
              <a:rPr lang="en" sz="3000">
                <a:solidFill>
                  <a:srgbClr val="FFFFFF"/>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p:nvPr/>
        </p:nvSpPr>
        <p:spPr>
          <a:xfrm>
            <a:off x="0" y="1489925"/>
            <a:ext cx="9144000" cy="21531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pic>
        <p:nvPicPr>
          <p:cNvPr id="75" name="Shape 75"/>
          <p:cNvPicPr preferRelativeResize="0"/>
          <p:nvPr/>
        </p:nvPicPr>
        <p:blipFill rotWithShape="1">
          <a:blip r:embed="rId3">
            <a:alphaModFix/>
          </a:blip>
          <a:srcRect b="5229" l="0" r="0" t="5229"/>
          <a:stretch/>
        </p:blipFill>
        <p:spPr>
          <a:xfrm>
            <a:off x="5124124" y="1699349"/>
            <a:ext cx="3443224" cy="1734250"/>
          </a:xfrm>
          <a:prstGeom prst="rect">
            <a:avLst/>
          </a:prstGeom>
          <a:noFill/>
          <a:ln>
            <a:noFill/>
          </a:ln>
        </p:spPr>
      </p:pic>
      <p:pic>
        <p:nvPicPr>
          <p:cNvPr id="76" name="Shape 76"/>
          <p:cNvPicPr preferRelativeResize="0"/>
          <p:nvPr/>
        </p:nvPicPr>
        <p:blipFill rotWithShape="1">
          <a:blip r:embed="rId4">
            <a:alphaModFix/>
          </a:blip>
          <a:srcRect b="19510" l="3324" r="3566" t="8359"/>
          <a:stretch/>
        </p:blipFill>
        <p:spPr>
          <a:xfrm>
            <a:off x="443250" y="1699349"/>
            <a:ext cx="3679924" cy="1734250"/>
          </a:xfrm>
          <a:prstGeom prst="rect">
            <a:avLst/>
          </a:prstGeom>
          <a:noFill/>
          <a:ln>
            <a:noFill/>
          </a:ln>
        </p:spPr>
      </p:pic>
      <p:sp>
        <p:nvSpPr>
          <p:cNvPr id="77" name="Shape 77"/>
          <p:cNvSpPr txBox="1"/>
          <p:nvPr/>
        </p:nvSpPr>
        <p:spPr>
          <a:xfrm>
            <a:off x="1670700" y="3787675"/>
            <a:ext cx="1060800" cy="1022700"/>
          </a:xfrm>
          <a:prstGeom prst="rect">
            <a:avLst/>
          </a:prstGeom>
          <a:noFill/>
          <a:ln>
            <a:noFill/>
          </a:ln>
        </p:spPr>
        <p:txBody>
          <a:bodyPr anchorCtr="0" anchor="t" bIns="91425" lIns="91425" rIns="91425" tIns="91425">
            <a:noAutofit/>
          </a:bodyPr>
          <a:lstStyle/>
          <a:p>
            <a:pPr lvl="0" rtl="0" algn="ctr">
              <a:lnSpc>
                <a:spcPct val="150000"/>
              </a:lnSpc>
              <a:spcBef>
                <a:spcPts val="0"/>
              </a:spcBef>
              <a:buClr>
                <a:schemeClr val="dk1"/>
              </a:buClr>
              <a:buSzPct val="91666"/>
              <a:buFont typeface="Arial"/>
              <a:buNone/>
            </a:pPr>
            <a:r>
              <a:rPr lang="en" sz="1200">
                <a:solidFill>
                  <a:srgbClr val="434343"/>
                </a:solidFill>
                <a:latin typeface="Roboto"/>
                <a:ea typeface="Roboto"/>
                <a:cs typeface="Roboto"/>
                <a:sym typeface="Roboto"/>
              </a:rPr>
              <a:t>Long texts</a:t>
            </a:r>
          </a:p>
          <a:p>
            <a:pPr lvl="0" algn="ctr">
              <a:lnSpc>
                <a:spcPct val="150000"/>
              </a:lnSpc>
              <a:spcBef>
                <a:spcPts val="0"/>
              </a:spcBef>
              <a:buNone/>
            </a:pPr>
            <a:r>
              <a:rPr lang="en" sz="1200">
                <a:solidFill>
                  <a:srgbClr val="434343"/>
                </a:solidFill>
                <a:latin typeface="Roboto"/>
                <a:ea typeface="Roboto"/>
                <a:cs typeface="Roboto"/>
                <a:sym typeface="Roboto"/>
              </a:rPr>
              <a:t>Strong ties</a:t>
            </a:r>
          </a:p>
          <a:p>
            <a:pPr lvl="0" rtl="0" algn="ctr">
              <a:lnSpc>
                <a:spcPct val="150000"/>
              </a:lnSpc>
              <a:spcBef>
                <a:spcPts val="0"/>
              </a:spcBef>
              <a:buNone/>
            </a:pPr>
            <a:r>
              <a:rPr lang="en" sz="1200">
                <a:solidFill>
                  <a:srgbClr val="434343"/>
                </a:solidFill>
                <a:latin typeface="Roboto"/>
                <a:ea typeface="Roboto"/>
                <a:cs typeface="Roboto"/>
                <a:sym typeface="Roboto"/>
              </a:rPr>
              <a:t>Personal</a:t>
            </a:r>
          </a:p>
        </p:txBody>
      </p:sp>
      <p:sp>
        <p:nvSpPr>
          <p:cNvPr id="78" name="Shape 78"/>
          <p:cNvSpPr txBox="1"/>
          <p:nvPr/>
        </p:nvSpPr>
        <p:spPr>
          <a:xfrm>
            <a:off x="5679100" y="3787675"/>
            <a:ext cx="2343600" cy="1022700"/>
          </a:xfrm>
          <a:prstGeom prst="rect">
            <a:avLst/>
          </a:prstGeom>
          <a:noFill/>
          <a:ln>
            <a:noFill/>
          </a:ln>
        </p:spPr>
        <p:txBody>
          <a:bodyPr anchorCtr="0" anchor="t" bIns="91425" lIns="91425" rIns="91425" tIns="91425">
            <a:noAutofit/>
          </a:bodyPr>
          <a:lstStyle/>
          <a:p>
            <a:pPr lvl="0" rtl="0" algn="ctr">
              <a:lnSpc>
                <a:spcPct val="150000"/>
              </a:lnSpc>
              <a:spcBef>
                <a:spcPts val="0"/>
              </a:spcBef>
              <a:buClr>
                <a:schemeClr val="dk1"/>
              </a:buClr>
              <a:buSzPct val="91666"/>
              <a:buFont typeface="Arial"/>
              <a:buNone/>
            </a:pPr>
            <a:r>
              <a:rPr lang="en" sz="1200">
                <a:solidFill>
                  <a:srgbClr val="434343"/>
                </a:solidFill>
                <a:latin typeface="Roboto"/>
                <a:ea typeface="Roboto"/>
                <a:cs typeface="Roboto"/>
                <a:sym typeface="Roboto"/>
              </a:rPr>
              <a:t>Short texts, images, videos</a:t>
            </a:r>
          </a:p>
          <a:p>
            <a:pPr lvl="0" algn="ctr">
              <a:lnSpc>
                <a:spcPct val="150000"/>
              </a:lnSpc>
              <a:spcBef>
                <a:spcPts val="0"/>
              </a:spcBef>
              <a:buNone/>
            </a:pPr>
            <a:r>
              <a:rPr lang="en" sz="1200">
                <a:solidFill>
                  <a:srgbClr val="434343"/>
                </a:solidFill>
                <a:latin typeface="Roboto"/>
                <a:ea typeface="Roboto"/>
                <a:cs typeface="Roboto"/>
                <a:sym typeface="Roboto"/>
              </a:rPr>
              <a:t>Weak ties</a:t>
            </a:r>
          </a:p>
          <a:p>
            <a:pPr lvl="0" rtl="0" algn="ctr">
              <a:lnSpc>
                <a:spcPct val="150000"/>
              </a:lnSpc>
              <a:spcBef>
                <a:spcPts val="0"/>
              </a:spcBef>
              <a:buNone/>
            </a:pPr>
            <a:r>
              <a:rPr lang="en" sz="1200">
                <a:solidFill>
                  <a:srgbClr val="434343"/>
                </a:solidFill>
                <a:latin typeface="Roboto"/>
                <a:ea typeface="Roboto"/>
                <a:cs typeface="Roboto"/>
                <a:sym typeface="Roboto"/>
              </a:rPr>
              <a:t>Public</a:t>
            </a:r>
          </a:p>
        </p:txBody>
      </p:sp>
      <p:sp>
        <p:nvSpPr>
          <p:cNvPr id="79" name="Shape 79"/>
          <p:cNvSpPr txBox="1"/>
          <p:nvPr/>
        </p:nvSpPr>
        <p:spPr>
          <a:xfrm>
            <a:off x="1825050" y="1125125"/>
            <a:ext cx="752100"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1990s</a:t>
            </a:r>
          </a:p>
        </p:txBody>
      </p:sp>
      <p:sp>
        <p:nvSpPr>
          <p:cNvPr id="80" name="Shape 80"/>
          <p:cNvSpPr txBox="1"/>
          <p:nvPr/>
        </p:nvSpPr>
        <p:spPr>
          <a:xfrm>
            <a:off x="6428787" y="1125125"/>
            <a:ext cx="752100"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201</a:t>
            </a:r>
            <a:r>
              <a:rPr lang="en">
                <a:solidFill>
                  <a:srgbClr val="3C78D8"/>
                </a:solidFill>
                <a:latin typeface="Bree Serif"/>
                <a:ea typeface="Bree Serif"/>
                <a:cs typeface="Bree Serif"/>
                <a:sym typeface="Bree Serif"/>
              </a:rPr>
              <a:t>0s</a:t>
            </a:r>
          </a:p>
        </p:txBody>
      </p:sp>
      <p:sp>
        <p:nvSpPr>
          <p:cNvPr id="81" name="Shape 81"/>
          <p:cNvSpPr txBox="1"/>
          <p:nvPr/>
        </p:nvSpPr>
        <p:spPr>
          <a:xfrm>
            <a:off x="4247600" y="2270900"/>
            <a:ext cx="752100"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VS</a:t>
            </a:r>
          </a:p>
        </p:txBody>
      </p:sp>
      <p:sp>
        <p:nvSpPr>
          <p:cNvPr id="82" name="Shape 82"/>
          <p:cNvSpPr txBox="1"/>
          <p:nvPr/>
        </p:nvSpPr>
        <p:spPr>
          <a:xfrm>
            <a:off x="311700" y="591075"/>
            <a:ext cx="3443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Social Media - how people are connected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p:nvPr/>
        </p:nvSpPr>
        <p:spPr>
          <a:xfrm>
            <a:off x="0" y="1489925"/>
            <a:ext cx="9144000" cy="21531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pic>
        <p:nvPicPr>
          <p:cNvPr id="88" name="Shape 88"/>
          <p:cNvPicPr preferRelativeResize="0"/>
          <p:nvPr/>
        </p:nvPicPr>
        <p:blipFill rotWithShape="1">
          <a:blip r:embed="rId3">
            <a:alphaModFix/>
          </a:blip>
          <a:srcRect b="0" l="5683" r="28300" t="22015"/>
          <a:stretch/>
        </p:blipFill>
        <p:spPr>
          <a:xfrm>
            <a:off x="415550" y="1699350"/>
            <a:ext cx="2609833" cy="1734249"/>
          </a:xfrm>
          <a:prstGeom prst="rect">
            <a:avLst/>
          </a:prstGeom>
          <a:noFill/>
          <a:ln>
            <a:noFill/>
          </a:ln>
        </p:spPr>
      </p:pic>
      <p:pic>
        <p:nvPicPr>
          <p:cNvPr id="89" name="Shape 89"/>
          <p:cNvPicPr preferRelativeResize="0"/>
          <p:nvPr/>
        </p:nvPicPr>
        <p:blipFill>
          <a:blip r:embed="rId4">
            <a:alphaModFix/>
          </a:blip>
          <a:stretch>
            <a:fillRect/>
          </a:stretch>
        </p:blipFill>
        <p:spPr>
          <a:xfrm>
            <a:off x="3270058" y="1699350"/>
            <a:ext cx="2609838" cy="1734249"/>
          </a:xfrm>
          <a:prstGeom prst="rect">
            <a:avLst/>
          </a:prstGeom>
          <a:noFill/>
          <a:ln>
            <a:noFill/>
          </a:ln>
        </p:spPr>
      </p:pic>
      <p:pic>
        <p:nvPicPr>
          <p:cNvPr id="90" name="Shape 90"/>
          <p:cNvPicPr preferRelativeResize="0"/>
          <p:nvPr/>
        </p:nvPicPr>
        <p:blipFill rotWithShape="1">
          <a:blip r:embed="rId5">
            <a:alphaModFix/>
          </a:blip>
          <a:srcRect b="0" l="7669" r="7677" t="0"/>
          <a:stretch/>
        </p:blipFill>
        <p:spPr>
          <a:xfrm>
            <a:off x="6124586" y="1699351"/>
            <a:ext cx="2609832" cy="1734248"/>
          </a:xfrm>
          <a:prstGeom prst="rect">
            <a:avLst/>
          </a:prstGeom>
          <a:noFill/>
          <a:ln>
            <a:noFill/>
          </a:ln>
        </p:spPr>
      </p:pic>
      <p:sp>
        <p:nvSpPr>
          <p:cNvPr id="91" name="Shape 91"/>
          <p:cNvSpPr txBox="1"/>
          <p:nvPr/>
        </p:nvSpPr>
        <p:spPr>
          <a:xfrm>
            <a:off x="1392557" y="1125125"/>
            <a:ext cx="655799"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Game</a:t>
            </a:r>
          </a:p>
        </p:txBody>
      </p:sp>
      <p:sp>
        <p:nvSpPr>
          <p:cNvPr id="92" name="Shape 92"/>
          <p:cNvSpPr txBox="1"/>
          <p:nvPr/>
        </p:nvSpPr>
        <p:spPr>
          <a:xfrm>
            <a:off x="3936010" y="1125125"/>
            <a:ext cx="1272000"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Simulation</a:t>
            </a:r>
          </a:p>
        </p:txBody>
      </p:sp>
      <p:sp>
        <p:nvSpPr>
          <p:cNvPr id="93" name="Shape 93"/>
          <p:cNvSpPr txBox="1"/>
          <p:nvPr/>
        </p:nvSpPr>
        <p:spPr>
          <a:xfrm>
            <a:off x="6835948" y="1125125"/>
            <a:ext cx="1187100" cy="36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3C78D8"/>
                </a:solidFill>
                <a:latin typeface="Bree Serif"/>
                <a:ea typeface="Bree Serif"/>
                <a:cs typeface="Bree Serif"/>
                <a:sym typeface="Bree Serif"/>
              </a:rPr>
              <a:t>Social VR</a:t>
            </a:r>
          </a:p>
        </p:txBody>
      </p:sp>
      <p:sp>
        <p:nvSpPr>
          <p:cNvPr id="94" name="Shape 94"/>
          <p:cNvSpPr txBox="1"/>
          <p:nvPr/>
        </p:nvSpPr>
        <p:spPr>
          <a:xfrm>
            <a:off x="311700" y="591075"/>
            <a:ext cx="3443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VR</a:t>
            </a:r>
            <a:r>
              <a:rPr lang="en">
                <a:solidFill>
                  <a:srgbClr val="666666"/>
                </a:solidFill>
                <a:latin typeface="Bree Serif"/>
                <a:ea typeface="Bree Serif"/>
                <a:cs typeface="Bree Serif"/>
                <a:sym typeface="Bree Serif"/>
              </a:rPr>
              <a:t> - how people feel real environment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pic>
        <p:nvPicPr>
          <p:cNvPr id="99" name="Shape 99"/>
          <p:cNvPicPr preferRelativeResize="0"/>
          <p:nvPr/>
        </p:nvPicPr>
        <p:blipFill rotWithShape="1">
          <a:blip r:embed="rId3">
            <a:alphaModFix/>
          </a:blip>
          <a:srcRect b="0" l="0" r="0" t="5615"/>
          <a:stretch/>
        </p:blipFill>
        <p:spPr>
          <a:xfrm>
            <a:off x="0" y="0"/>
            <a:ext cx="9213948" cy="5435199"/>
          </a:xfrm>
          <a:prstGeom prst="rect">
            <a:avLst/>
          </a:prstGeom>
          <a:noFill/>
          <a:ln>
            <a:noFill/>
          </a:ln>
        </p:spPr>
      </p:pic>
      <p:sp>
        <p:nvSpPr>
          <p:cNvPr id="100" name="Shape 100"/>
          <p:cNvSpPr/>
          <p:nvPr/>
        </p:nvSpPr>
        <p:spPr>
          <a:xfrm>
            <a:off x="19975" y="-19975"/>
            <a:ext cx="9213900" cy="5455200"/>
          </a:xfrm>
          <a:prstGeom prst="rect">
            <a:avLst/>
          </a:prstGeom>
          <a:solidFill>
            <a:srgbClr val="434343">
              <a:alpha val="42690"/>
            </a:srgbClr>
          </a:solidFill>
          <a:ln>
            <a:noFill/>
          </a:ln>
        </p:spPr>
        <p:txBody>
          <a:bodyPr anchorCtr="0" anchor="ctr" bIns="91425" lIns="91425" rIns="91425" tIns="91425">
            <a:noAutofit/>
          </a:bodyPr>
          <a:lstStyle/>
          <a:p>
            <a:pPr lvl="0">
              <a:spcBef>
                <a:spcPts val="0"/>
              </a:spcBef>
              <a:buNone/>
            </a:pPr>
            <a:r>
              <a:t/>
            </a:r>
            <a:endParaRPr/>
          </a:p>
        </p:txBody>
      </p:sp>
      <p:sp>
        <p:nvSpPr>
          <p:cNvPr id="101" name="Shape 101"/>
          <p:cNvSpPr txBox="1"/>
          <p:nvPr/>
        </p:nvSpPr>
        <p:spPr>
          <a:xfrm>
            <a:off x="311700" y="591075"/>
            <a:ext cx="16071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Bree Serif"/>
                <a:ea typeface="Bree Serif"/>
                <a:cs typeface="Bree Serif"/>
                <a:sym typeface="Bree Serif"/>
              </a:rPr>
              <a:t>Intent statement</a:t>
            </a:r>
          </a:p>
        </p:txBody>
      </p:sp>
      <p:sp>
        <p:nvSpPr>
          <p:cNvPr id="102" name="Shape 102"/>
          <p:cNvSpPr txBox="1"/>
          <p:nvPr/>
        </p:nvSpPr>
        <p:spPr>
          <a:xfrm>
            <a:off x="317950" y="1123225"/>
            <a:ext cx="4102800" cy="22047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FFFFFF"/>
                </a:solidFill>
                <a:latin typeface="Roboto"/>
                <a:ea typeface="Roboto"/>
                <a:cs typeface="Roboto"/>
                <a:sym typeface="Roboto"/>
              </a:rPr>
              <a:t>We would like to explore how people can use a virtual reality technology through social media in the future. </a:t>
            </a:r>
          </a:p>
          <a:p>
            <a:pPr lvl="0" rtl="0">
              <a:spcBef>
                <a:spcPts val="0"/>
              </a:spcBef>
              <a:buNone/>
            </a:pPr>
            <a:r>
              <a:rPr lang="en" sz="1200">
                <a:solidFill>
                  <a:srgbClr val="FFFFFF"/>
                </a:solidFill>
                <a:latin typeface="Roboto"/>
                <a:ea typeface="Roboto"/>
                <a:cs typeface="Roboto"/>
                <a:sym typeface="Roboto"/>
              </a:rPr>
              <a:t>This is not just moments with their friends online, but entire experiences and adventures. </a:t>
            </a:r>
          </a:p>
          <a:p>
            <a:pPr lvl="0" rtl="0">
              <a:spcBef>
                <a:spcPts val="0"/>
              </a:spcBef>
              <a:buClr>
                <a:schemeClr val="dk1"/>
              </a:buClr>
              <a:buFont typeface="Arial"/>
              <a:buNone/>
            </a:pPr>
            <a:r>
              <a:t/>
            </a:r>
            <a:endParaRPr sz="1200">
              <a:solidFill>
                <a:srgbClr val="FFFFFF"/>
              </a:solidFill>
              <a:latin typeface="Roboto"/>
              <a:ea typeface="Roboto"/>
              <a:cs typeface="Roboto"/>
              <a:sym typeface="Roboto"/>
            </a:endParaRPr>
          </a:p>
          <a:p>
            <a:pPr lvl="0" rtl="0">
              <a:spcBef>
                <a:spcPts val="0"/>
              </a:spcBef>
              <a:buNone/>
            </a:pPr>
            <a:r>
              <a:rPr lang="en" sz="1200">
                <a:solidFill>
                  <a:srgbClr val="FFFFFF"/>
                </a:solidFill>
                <a:latin typeface="Roboto"/>
                <a:ea typeface="Roboto"/>
                <a:cs typeface="Roboto"/>
                <a:sym typeface="Roboto"/>
              </a:rPr>
              <a:t>Our goal is to find what is humanizing VR experiences </a:t>
            </a:r>
          </a:p>
          <a:p>
            <a:pPr lvl="0" rtl="0">
              <a:spcBef>
                <a:spcPts val="0"/>
              </a:spcBef>
              <a:buNone/>
            </a:pPr>
            <a:r>
              <a:rPr lang="en" sz="1200">
                <a:solidFill>
                  <a:srgbClr val="FFFFFF"/>
                </a:solidFill>
                <a:latin typeface="Roboto"/>
                <a:ea typeface="Roboto"/>
                <a:cs typeface="Roboto"/>
                <a:sym typeface="Roboto"/>
              </a:rPr>
              <a:t>in the context of social context.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pic>
        <p:nvPicPr>
          <p:cNvPr descr="4.png" id="107" name="Shape 107"/>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descr="3.png" id="108" name="Shape 108"/>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descr="2.png" id="109" name="Shape 109"/>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descr="1.png" id="110" name="Shape 110"/>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11" name="Shape 111"/>
          <p:cNvSpPr txBox="1"/>
          <p:nvPr/>
        </p:nvSpPr>
        <p:spPr>
          <a:xfrm>
            <a:off x="311700" y="591075"/>
            <a:ext cx="18969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12" name="Shape 112"/>
          <p:cNvSpPr txBox="1"/>
          <p:nvPr/>
        </p:nvSpPr>
        <p:spPr>
          <a:xfrm>
            <a:off x="185375" y="2029050"/>
            <a:ext cx="2134500" cy="2158200"/>
          </a:xfrm>
          <a:prstGeom prst="rect">
            <a:avLst/>
          </a:prstGeom>
          <a:noFill/>
          <a:ln>
            <a:noFill/>
          </a:ln>
        </p:spPr>
        <p:txBody>
          <a:bodyPr anchorCtr="0" anchor="t" bIns="91425" lIns="91425" rIns="91425" tIns="91425">
            <a:noAutofit/>
          </a:bodyPr>
          <a:lstStyle/>
          <a:p>
            <a:pPr lvl="0">
              <a:spcBef>
                <a:spcPts val="0"/>
              </a:spcBef>
              <a:buNone/>
            </a:pPr>
            <a:r>
              <a:rPr lang="en" sz="1200">
                <a:solidFill>
                  <a:srgbClr val="434343"/>
                </a:solidFill>
                <a:latin typeface="Roboto"/>
                <a:ea typeface="Roboto"/>
                <a:cs typeface="Roboto"/>
                <a:sym typeface="Roboto"/>
              </a:rPr>
              <a:t>“I would prefer to do</a:t>
            </a:r>
            <a:r>
              <a:rPr lang="en" sz="1200">
                <a:solidFill>
                  <a:srgbClr val="3C78D8"/>
                </a:solidFill>
                <a:latin typeface="Roboto"/>
                <a:ea typeface="Roboto"/>
                <a:cs typeface="Roboto"/>
                <a:sym typeface="Roboto"/>
              </a:rPr>
              <a:t> </a:t>
            </a:r>
            <a:r>
              <a:rPr b="1" lang="en" sz="1200">
                <a:solidFill>
                  <a:srgbClr val="3C78D8"/>
                </a:solidFill>
                <a:latin typeface="Roboto"/>
                <a:ea typeface="Roboto"/>
                <a:cs typeface="Roboto"/>
                <a:sym typeface="Roboto"/>
              </a:rPr>
              <a:t>hug or gestures</a:t>
            </a:r>
            <a:r>
              <a:rPr lang="en" sz="1200">
                <a:solidFill>
                  <a:srgbClr val="434343"/>
                </a:solidFill>
                <a:latin typeface="Roboto"/>
                <a:ea typeface="Roboto"/>
                <a:cs typeface="Roboto"/>
                <a:sym typeface="Roboto"/>
              </a:rPr>
              <a:t>... in some situations (a loss of their family).</a:t>
            </a:r>
            <a:r>
              <a:rPr lang="en" sz="1200">
                <a:solidFill>
                  <a:srgbClr val="434343"/>
                </a:solidFill>
                <a:latin typeface="Roboto"/>
                <a:ea typeface="Roboto"/>
                <a:cs typeface="Roboto"/>
                <a:sym typeface="Roboto"/>
              </a:rPr>
              <a:t>”</a:t>
            </a:r>
          </a:p>
          <a:p>
            <a:pPr lv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a:t>
            </a:r>
            <a:r>
              <a:rPr lang="en" sz="1200">
                <a:solidFill>
                  <a:srgbClr val="434343"/>
                </a:solidFill>
                <a:latin typeface="Roboto"/>
                <a:ea typeface="Roboto"/>
                <a:cs typeface="Roboto"/>
                <a:sym typeface="Roboto"/>
              </a:rPr>
              <a:t>I sometimes </a:t>
            </a:r>
            <a:r>
              <a:rPr b="1" lang="en" sz="1200">
                <a:solidFill>
                  <a:srgbClr val="3C78D8"/>
                </a:solidFill>
                <a:latin typeface="Roboto"/>
                <a:ea typeface="Roboto"/>
                <a:cs typeface="Roboto"/>
                <a:sym typeface="Roboto"/>
              </a:rPr>
              <a:t>make a call</a:t>
            </a:r>
            <a:r>
              <a:rPr lang="en" sz="1200">
                <a:solidFill>
                  <a:srgbClr val="434343"/>
                </a:solidFill>
                <a:latin typeface="Roboto"/>
                <a:ea typeface="Roboto"/>
                <a:cs typeface="Roboto"/>
                <a:sym typeface="Roboto"/>
              </a:rPr>
              <a:t> about someone's post.</a:t>
            </a:r>
            <a:r>
              <a:rPr lang="en" sz="1200">
                <a:solidFill>
                  <a:srgbClr val="434343"/>
                </a:solidFill>
                <a:latin typeface="Roboto"/>
                <a:ea typeface="Roboto"/>
                <a:cs typeface="Roboto"/>
                <a:sym typeface="Roboto"/>
              </a:rPr>
              <a:t>”</a:t>
            </a:r>
          </a:p>
          <a:p>
            <a:pPr lvl="0">
              <a:spcBef>
                <a:spcPts val="0"/>
              </a:spcBef>
              <a:buNone/>
            </a:pPr>
            <a:r>
              <a:t/>
            </a: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 </a:t>
            </a:r>
            <a:r>
              <a:rPr b="1" lang="en" sz="1200">
                <a:solidFill>
                  <a:srgbClr val="3C78D8"/>
                </a:solidFill>
                <a:latin typeface="Roboto"/>
                <a:ea typeface="Roboto"/>
                <a:cs typeface="Roboto"/>
                <a:sym typeface="Roboto"/>
              </a:rPr>
              <a:t>explain more detailed stories</a:t>
            </a:r>
            <a:r>
              <a:rPr lang="en" sz="1200">
                <a:solidFill>
                  <a:srgbClr val="434343"/>
                </a:solidFill>
                <a:latin typeface="Roboto"/>
                <a:ea typeface="Roboto"/>
                <a:cs typeface="Roboto"/>
                <a:sym typeface="Roboto"/>
              </a:rPr>
              <a:t> by writing long articles with many photos.”</a:t>
            </a:r>
          </a:p>
        </p:txBody>
      </p:sp>
      <p:sp>
        <p:nvSpPr>
          <p:cNvPr id="113" name="Shape 113"/>
          <p:cNvSpPr txBox="1"/>
          <p:nvPr/>
        </p:nvSpPr>
        <p:spPr>
          <a:xfrm>
            <a:off x="6824187" y="2029050"/>
            <a:ext cx="2134500" cy="2217600"/>
          </a:xfrm>
          <a:prstGeom prst="rect">
            <a:avLst/>
          </a:prstGeom>
          <a:noFill/>
          <a:ln>
            <a:noFill/>
          </a:ln>
        </p:spPr>
        <p:txBody>
          <a:bodyPr anchorCtr="0" anchor="t" bIns="91425" lIns="91425" rIns="91425" tIns="91425">
            <a:noAutofit/>
          </a:bodyPr>
          <a:lstStyle/>
          <a:p>
            <a:pPr lvl="0">
              <a:spcBef>
                <a:spcPts val="0"/>
              </a:spcBef>
              <a:buNone/>
            </a:pPr>
            <a:r>
              <a:rPr lang="en" sz="1200">
                <a:solidFill>
                  <a:srgbClr val="999999"/>
                </a:solidFill>
                <a:latin typeface="Roboto"/>
                <a:ea typeface="Roboto"/>
                <a:cs typeface="Roboto"/>
                <a:sym typeface="Roboto"/>
              </a:rPr>
              <a:t>“</a:t>
            </a:r>
            <a:r>
              <a:rPr lang="en" sz="1200">
                <a:solidFill>
                  <a:srgbClr val="999999"/>
                </a:solidFill>
                <a:latin typeface="Roboto"/>
                <a:ea typeface="Roboto"/>
                <a:cs typeface="Roboto"/>
                <a:sym typeface="Roboto"/>
              </a:rPr>
              <a:t>I want to talk with my friends through a </a:t>
            </a:r>
            <a:r>
              <a:rPr b="1" lang="en" sz="1200">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r>
              <a:rPr lang="en" sz="1200">
                <a:solidFill>
                  <a:srgbClr val="999999"/>
                </a:solidFill>
                <a:latin typeface="Roboto"/>
                <a:ea typeface="Roboto"/>
                <a:cs typeface="Roboto"/>
                <a:sym typeface="Roboto"/>
              </a:rPr>
              <a:t>”</a:t>
            </a:r>
          </a:p>
          <a:p>
            <a:pPr lv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b="1" lang="en" sz="1200">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14" name="Shape 114"/>
          <p:cNvSpPr txBox="1"/>
          <p:nvPr/>
        </p:nvSpPr>
        <p:spPr>
          <a:xfrm>
            <a:off x="4611212" y="2029050"/>
            <a:ext cx="2134500" cy="2217600"/>
          </a:xfrm>
          <a:prstGeom prst="rect">
            <a:avLst/>
          </a:prstGeom>
          <a:noFill/>
          <a:ln>
            <a:noFill/>
          </a:ln>
        </p:spPr>
        <p:txBody>
          <a:bodyPr anchorCtr="0" anchor="t" bIns="91425" lIns="91425" rIns="91425" tIns="91425">
            <a:noAutofit/>
          </a:bodyPr>
          <a:lstStyle/>
          <a:p>
            <a:pPr lv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b="1" lang="en" sz="1200">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a:spcBef>
                <a:spcPts val="0"/>
              </a:spcBef>
              <a:buNone/>
            </a:pPr>
            <a:r>
              <a:t/>
            </a:r>
            <a:endParaRPr sz="1200">
              <a:solidFill>
                <a:srgbClr val="999999"/>
              </a:solidFill>
              <a:latin typeface="Roboto"/>
              <a:ea typeface="Roboto"/>
              <a:cs typeface="Roboto"/>
              <a:sym typeface="Roboto"/>
            </a:endParaRPr>
          </a:p>
          <a:p>
            <a:pPr lvl="0">
              <a:spcBef>
                <a:spcPts val="0"/>
              </a:spcBef>
              <a:buNone/>
            </a:pPr>
            <a:r>
              <a:rPr lang="en" sz="1200">
                <a:solidFill>
                  <a:srgbClr val="999999"/>
                </a:solidFill>
                <a:latin typeface="Roboto"/>
                <a:ea typeface="Roboto"/>
                <a:cs typeface="Roboto"/>
                <a:sym typeface="Roboto"/>
              </a:rPr>
              <a:t>“I would post some photos </a:t>
            </a:r>
            <a:r>
              <a:rPr b="1" lang="en" sz="1200">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a:t>
            </a:r>
            <a:r>
              <a:rPr lang="en" sz="1200">
                <a:solidFill>
                  <a:srgbClr val="999999"/>
                </a:solidFill>
                <a:latin typeface="Roboto"/>
                <a:ea typeface="Roboto"/>
                <a:cs typeface="Roboto"/>
                <a:sym typeface="Roboto"/>
              </a:rPr>
              <a:t> </a:t>
            </a:r>
          </a:p>
          <a:p>
            <a:pPr lv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b="1" lang="en" sz="1200">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15" name="Shape 115"/>
          <p:cNvSpPr txBox="1"/>
          <p:nvPr/>
        </p:nvSpPr>
        <p:spPr>
          <a:xfrm>
            <a:off x="2398262"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b="1" lang="en" sz="1200">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b="1" lang="en" sz="1200">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pic>
        <p:nvPicPr>
          <p:cNvPr descr="4.png" id="120" name="Shape 120"/>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descr="3.png" id="121" name="Shape 121"/>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descr="2.png" id="122" name="Shape 122"/>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descr="1.png" id="123" name="Shape 123"/>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24" name="Shape 124"/>
          <p:cNvSpPr txBox="1"/>
          <p:nvPr/>
        </p:nvSpPr>
        <p:spPr>
          <a:xfrm>
            <a:off x="311700" y="591075"/>
            <a:ext cx="18969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25" name="Shape 125"/>
          <p:cNvSpPr txBox="1"/>
          <p:nvPr/>
        </p:nvSpPr>
        <p:spPr>
          <a:xfrm>
            <a:off x="185375" y="2029050"/>
            <a:ext cx="2134500" cy="21582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would prefer to do</a:t>
            </a:r>
            <a:r>
              <a:rPr lang="en" sz="1200">
                <a:solidFill>
                  <a:srgbClr val="3C78D8"/>
                </a:solidFill>
                <a:latin typeface="Roboto"/>
                <a:ea typeface="Roboto"/>
                <a:cs typeface="Roboto"/>
                <a:sym typeface="Roboto"/>
              </a:rPr>
              <a:t> </a:t>
            </a:r>
            <a:r>
              <a:rPr b="1" lang="en" sz="1200">
                <a:solidFill>
                  <a:srgbClr val="3C78D8"/>
                </a:solidFill>
                <a:latin typeface="Roboto"/>
                <a:ea typeface="Roboto"/>
                <a:cs typeface="Roboto"/>
                <a:sym typeface="Roboto"/>
              </a:rPr>
              <a:t>hug or gestures</a:t>
            </a:r>
            <a:r>
              <a:rPr lang="en" sz="1200">
                <a:solidFill>
                  <a:srgbClr val="434343"/>
                </a:solidFill>
                <a:latin typeface="Roboto"/>
                <a:ea typeface="Roboto"/>
                <a:cs typeface="Roboto"/>
                <a:sym typeface="Roboto"/>
              </a:rPr>
              <a:t>... in some situations (a loss of their family).”</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sometimes </a:t>
            </a:r>
            <a:r>
              <a:rPr b="1" lang="en" sz="1200">
                <a:solidFill>
                  <a:srgbClr val="3C78D8"/>
                </a:solidFill>
                <a:latin typeface="Roboto"/>
                <a:ea typeface="Roboto"/>
                <a:cs typeface="Roboto"/>
                <a:sym typeface="Roboto"/>
              </a:rPr>
              <a:t>make a call</a:t>
            </a:r>
            <a:r>
              <a:rPr lang="en" sz="1200">
                <a:solidFill>
                  <a:srgbClr val="434343"/>
                </a:solidFill>
                <a:latin typeface="Roboto"/>
                <a:ea typeface="Roboto"/>
                <a:cs typeface="Roboto"/>
                <a:sym typeface="Roboto"/>
              </a:rPr>
              <a:t> about someone's post.”</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 </a:t>
            </a:r>
            <a:r>
              <a:rPr b="1" lang="en" sz="1200">
                <a:solidFill>
                  <a:srgbClr val="3C78D8"/>
                </a:solidFill>
                <a:latin typeface="Roboto"/>
                <a:ea typeface="Roboto"/>
                <a:cs typeface="Roboto"/>
                <a:sym typeface="Roboto"/>
              </a:rPr>
              <a:t>explain more detailed stories</a:t>
            </a:r>
            <a:r>
              <a:rPr lang="en" sz="1200">
                <a:solidFill>
                  <a:srgbClr val="434343"/>
                </a:solidFill>
                <a:latin typeface="Roboto"/>
                <a:ea typeface="Roboto"/>
                <a:cs typeface="Roboto"/>
                <a:sym typeface="Roboto"/>
              </a:rPr>
              <a:t> by writing long articles with many photos.”</a:t>
            </a:r>
          </a:p>
        </p:txBody>
      </p:sp>
      <p:sp>
        <p:nvSpPr>
          <p:cNvPr id="126" name="Shape 126"/>
          <p:cNvSpPr/>
          <p:nvPr/>
        </p:nvSpPr>
        <p:spPr>
          <a:xfrm>
            <a:off x="185375"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27" name="Shape 127"/>
          <p:cNvSpPr txBox="1"/>
          <p:nvPr/>
        </p:nvSpPr>
        <p:spPr>
          <a:xfrm>
            <a:off x="206625" y="2029050"/>
            <a:ext cx="2113200" cy="13029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want to</a:t>
            </a:r>
            <a:r>
              <a:rPr lang="en" sz="1200">
                <a:solidFill>
                  <a:srgbClr val="666666"/>
                </a:solidFill>
                <a:latin typeface="Roboto"/>
                <a:ea typeface="Roboto"/>
                <a:cs typeface="Roboto"/>
                <a:sym typeface="Roboto"/>
              </a:rPr>
              <a:t> </a:t>
            </a:r>
            <a:r>
              <a:rPr b="1" lang="en" sz="1200">
                <a:solidFill>
                  <a:srgbClr val="3C78D8"/>
                </a:solidFill>
                <a:latin typeface="Roboto"/>
                <a:ea typeface="Roboto"/>
                <a:cs typeface="Roboto"/>
                <a:sym typeface="Roboto"/>
              </a:rPr>
              <a:t>feel emotion and feelings from others</a:t>
            </a:r>
            <a:r>
              <a:rPr lang="en" sz="1200">
                <a:solidFill>
                  <a:srgbClr val="666666"/>
                </a:solidFill>
                <a:latin typeface="Roboto"/>
                <a:ea typeface="Roboto"/>
                <a:cs typeface="Roboto"/>
                <a:sym typeface="Roboto"/>
              </a:rPr>
              <a:t> </a:t>
            </a:r>
            <a:r>
              <a:rPr lang="en" sz="1200">
                <a:solidFill>
                  <a:srgbClr val="434343"/>
                </a:solidFill>
                <a:latin typeface="Roboto"/>
                <a:ea typeface="Roboto"/>
                <a:cs typeface="Roboto"/>
                <a:sym typeface="Roboto"/>
              </a:rPr>
              <a:t>on social media.</a:t>
            </a:r>
          </a:p>
        </p:txBody>
      </p:sp>
      <p:sp>
        <p:nvSpPr>
          <p:cNvPr id="128" name="Shape 128"/>
          <p:cNvSpPr txBox="1"/>
          <p:nvPr/>
        </p:nvSpPr>
        <p:spPr>
          <a:xfrm>
            <a:off x="6824187" y="2029050"/>
            <a:ext cx="2134500" cy="2217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b="1" lang="en" sz="1200">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b="1" lang="en" sz="1200">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29" name="Shape 129"/>
          <p:cNvSpPr txBox="1"/>
          <p:nvPr/>
        </p:nvSpPr>
        <p:spPr>
          <a:xfrm>
            <a:off x="4611212" y="2029050"/>
            <a:ext cx="2134500" cy="22176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b="1" lang="en" sz="1200">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b="1" lang="en" sz="1200">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b="1" lang="en" sz="1200">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30" name="Shape 130"/>
          <p:cNvSpPr txBox="1"/>
          <p:nvPr/>
        </p:nvSpPr>
        <p:spPr>
          <a:xfrm>
            <a:off x="2398262"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post some daily life experiences as a way of </a:t>
            </a:r>
            <a:r>
              <a:rPr b="1" lang="en" sz="1200">
                <a:solidFill>
                  <a:srgbClr val="999999"/>
                </a:solidFill>
                <a:latin typeface="Roboto"/>
                <a:ea typeface="Roboto"/>
                <a:cs typeface="Roboto"/>
                <a:sym typeface="Roboto"/>
              </a:rPr>
              <a:t>communicating with people who I rarely meet</a:t>
            </a:r>
            <a:r>
              <a:rPr lang="en" sz="1200">
                <a:solidFill>
                  <a:srgbClr val="999999"/>
                </a:solidFill>
                <a:latin typeface="Roboto"/>
                <a:ea typeface="Roboto"/>
                <a:cs typeface="Roboto"/>
                <a:sym typeface="Roboto"/>
              </a:rPr>
              <a:t>.”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use a hashtag, #, to </a:t>
            </a:r>
            <a:r>
              <a:rPr b="1" lang="en" sz="1200">
                <a:solidFill>
                  <a:srgbClr val="999999"/>
                </a:solidFill>
                <a:latin typeface="Roboto"/>
                <a:ea typeface="Roboto"/>
                <a:cs typeface="Roboto"/>
                <a:sym typeface="Roboto"/>
              </a:rPr>
              <a:t>find the person who might have same interests</a:t>
            </a:r>
            <a:r>
              <a:rPr lang="en" sz="1200">
                <a:solidFill>
                  <a:srgbClr val="999999"/>
                </a:solidFill>
                <a:latin typeface="Roboto"/>
                <a:ea typeface="Roboto"/>
                <a:cs typeface="Roboto"/>
                <a:sym typeface="Roboto"/>
              </a:rPr>
              <a: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pic>
        <p:nvPicPr>
          <p:cNvPr descr="4.png" id="135" name="Shape 135"/>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descr="3.png" id="136" name="Shape 136"/>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descr="2.png" id="137" name="Shape 137"/>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descr="1.png" id="138" name="Shape 138"/>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39" name="Shape 139"/>
          <p:cNvSpPr txBox="1"/>
          <p:nvPr/>
        </p:nvSpPr>
        <p:spPr>
          <a:xfrm>
            <a:off x="311700" y="591075"/>
            <a:ext cx="18969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40" name="Shape 140"/>
          <p:cNvSpPr txBox="1"/>
          <p:nvPr/>
        </p:nvSpPr>
        <p:spPr>
          <a:xfrm>
            <a:off x="185375" y="2029050"/>
            <a:ext cx="2134500" cy="21582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would prefer to do </a:t>
            </a:r>
            <a:r>
              <a:rPr b="1" lang="en" sz="1200">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b="1" lang="en" sz="1200">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b="1" lang="en" sz="1200">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41" name="Shape 141"/>
          <p:cNvSpPr txBox="1"/>
          <p:nvPr/>
        </p:nvSpPr>
        <p:spPr>
          <a:xfrm>
            <a:off x="6824187" y="2029050"/>
            <a:ext cx="2134500" cy="2217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b="1" lang="en" sz="1200">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b="1" lang="en" sz="1200">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42" name="Shape 142"/>
          <p:cNvSpPr txBox="1"/>
          <p:nvPr/>
        </p:nvSpPr>
        <p:spPr>
          <a:xfrm>
            <a:off x="4611212" y="2029050"/>
            <a:ext cx="2134500" cy="22176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b="1" lang="en" sz="1200">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b="1" lang="en" sz="1200">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b="1" lang="en" sz="1200">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43" name="Shape 143"/>
          <p:cNvSpPr txBox="1"/>
          <p:nvPr/>
        </p:nvSpPr>
        <p:spPr>
          <a:xfrm>
            <a:off x="2398262"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post some daily life experiences as a way of </a:t>
            </a:r>
            <a:r>
              <a:rPr b="1" lang="en" sz="1200">
                <a:solidFill>
                  <a:srgbClr val="3C78D8"/>
                </a:solidFill>
                <a:latin typeface="Roboto"/>
                <a:ea typeface="Roboto"/>
                <a:cs typeface="Roboto"/>
                <a:sym typeface="Roboto"/>
              </a:rPr>
              <a:t>communicating with people who I rarely meet</a:t>
            </a:r>
            <a:r>
              <a:rPr lang="en" sz="1200">
                <a:solidFill>
                  <a:srgbClr val="434343"/>
                </a:solidFill>
                <a:latin typeface="Roboto"/>
                <a:ea typeface="Roboto"/>
                <a:cs typeface="Roboto"/>
                <a:sym typeface="Roboto"/>
              </a:rPr>
              <a:t>.” </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use a hashtag, #, to </a:t>
            </a:r>
            <a:r>
              <a:rPr b="1" lang="en" sz="1200">
                <a:solidFill>
                  <a:srgbClr val="3C78D8"/>
                </a:solidFill>
                <a:latin typeface="Roboto"/>
                <a:ea typeface="Roboto"/>
                <a:cs typeface="Roboto"/>
                <a:sym typeface="Roboto"/>
              </a:rPr>
              <a:t>find the person who might have same interests</a:t>
            </a:r>
            <a:r>
              <a:rPr lang="en" sz="1200">
                <a:solidFill>
                  <a:srgbClr val="434343"/>
                </a:solidFill>
                <a:latin typeface="Roboto"/>
                <a:ea typeface="Roboto"/>
                <a:cs typeface="Roboto"/>
                <a:sym typeface="Roboto"/>
              </a:rPr>
              <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pic>
        <p:nvPicPr>
          <p:cNvPr descr="4.png" id="148" name="Shape 148"/>
          <p:cNvPicPr preferRelativeResize="0"/>
          <p:nvPr/>
        </p:nvPicPr>
        <p:blipFill>
          <a:blip r:embed="rId3">
            <a:alphaModFix amt="20000"/>
          </a:blip>
          <a:stretch>
            <a:fillRect/>
          </a:stretch>
        </p:blipFill>
        <p:spPr>
          <a:xfrm>
            <a:off x="2398251" y="170487"/>
            <a:ext cx="2134460" cy="4802523"/>
          </a:xfrm>
          <a:prstGeom prst="rect">
            <a:avLst/>
          </a:prstGeom>
          <a:noFill/>
          <a:ln>
            <a:noFill/>
          </a:ln>
        </p:spPr>
      </p:pic>
      <p:pic>
        <p:nvPicPr>
          <p:cNvPr descr="3.png" id="149" name="Shape 149"/>
          <p:cNvPicPr preferRelativeResize="0"/>
          <p:nvPr/>
        </p:nvPicPr>
        <p:blipFill>
          <a:blip r:embed="rId4">
            <a:alphaModFix amt="20000"/>
          </a:blip>
          <a:stretch>
            <a:fillRect/>
          </a:stretch>
        </p:blipFill>
        <p:spPr>
          <a:xfrm>
            <a:off x="4611204" y="170487"/>
            <a:ext cx="2134461" cy="4802523"/>
          </a:xfrm>
          <a:prstGeom prst="rect">
            <a:avLst/>
          </a:prstGeom>
          <a:noFill/>
          <a:ln>
            <a:noFill/>
          </a:ln>
        </p:spPr>
      </p:pic>
      <p:pic>
        <p:nvPicPr>
          <p:cNvPr descr="2.png" id="150" name="Shape 150"/>
          <p:cNvPicPr preferRelativeResize="0"/>
          <p:nvPr/>
        </p:nvPicPr>
        <p:blipFill>
          <a:blip r:embed="rId5">
            <a:alphaModFix amt="21000"/>
          </a:blip>
          <a:stretch>
            <a:fillRect/>
          </a:stretch>
        </p:blipFill>
        <p:spPr>
          <a:xfrm>
            <a:off x="6824183" y="170487"/>
            <a:ext cx="2134461" cy="4802523"/>
          </a:xfrm>
          <a:prstGeom prst="rect">
            <a:avLst/>
          </a:prstGeom>
          <a:noFill/>
          <a:ln>
            <a:noFill/>
          </a:ln>
        </p:spPr>
      </p:pic>
      <p:pic>
        <p:nvPicPr>
          <p:cNvPr descr="1.png" id="151" name="Shape 151"/>
          <p:cNvPicPr preferRelativeResize="0"/>
          <p:nvPr/>
        </p:nvPicPr>
        <p:blipFill>
          <a:blip r:embed="rId6">
            <a:alphaModFix amt="21000"/>
          </a:blip>
          <a:stretch>
            <a:fillRect/>
          </a:stretch>
        </p:blipFill>
        <p:spPr>
          <a:xfrm>
            <a:off x="185362" y="170487"/>
            <a:ext cx="2134461" cy="4802523"/>
          </a:xfrm>
          <a:prstGeom prst="rect">
            <a:avLst/>
          </a:prstGeom>
          <a:noFill/>
          <a:ln>
            <a:noFill/>
          </a:ln>
        </p:spPr>
      </p:pic>
      <p:sp>
        <p:nvSpPr>
          <p:cNvPr id="152" name="Shape 152"/>
          <p:cNvSpPr txBox="1"/>
          <p:nvPr/>
        </p:nvSpPr>
        <p:spPr>
          <a:xfrm>
            <a:off x="311700" y="591075"/>
            <a:ext cx="1896900" cy="4422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Bree Serif"/>
                <a:ea typeface="Bree Serif"/>
                <a:cs typeface="Bree Serif"/>
                <a:sym typeface="Bree Serif"/>
              </a:rPr>
              <a:t>What we heard</a:t>
            </a:r>
          </a:p>
        </p:txBody>
      </p:sp>
      <p:sp>
        <p:nvSpPr>
          <p:cNvPr id="153" name="Shape 153"/>
          <p:cNvSpPr txBox="1"/>
          <p:nvPr/>
        </p:nvSpPr>
        <p:spPr>
          <a:xfrm>
            <a:off x="185375" y="2029050"/>
            <a:ext cx="2134500" cy="21582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would prefer to do </a:t>
            </a:r>
            <a:r>
              <a:rPr b="1" lang="en" sz="1200">
                <a:solidFill>
                  <a:srgbClr val="999999"/>
                </a:solidFill>
                <a:latin typeface="Roboto"/>
                <a:ea typeface="Roboto"/>
                <a:cs typeface="Roboto"/>
                <a:sym typeface="Roboto"/>
              </a:rPr>
              <a:t>hug or gestures</a:t>
            </a:r>
            <a:r>
              <a:rPr lang="en" sz="1200">
                <a:solidFill>
                  <a:srgbClr val="999999"/>
                </a:solidFill>
                <a:latin typeface="Roboto"/>
                <a:ea typeface="Roboto"/>
                <a:cs typeface="Roboto"/>
                <a:sym typeface="Roboto"/>
              </a:rPr>
              <a:t>... in some situations (a loss of their family).”</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sometimes </a:t>
            </a:r>
            <a:r>
              <a:rPr b="1" lang="en" sz="1200">
                <a:solidFill>
                  <a:srgbClr val="999999"/>
                </a:solidFill>
                <a:latin typeface="Roboto"/>
                <a:ea typeface="Roboto"/>
                <a:cs typeface="Roboto"/>
                <a:sym typeface="Roboto"/>
              </a:rPr>
              <a:t>make a call</a:t>
            </a:r>
            <a:r>
              <a:rPr lang="en" sz="1200">
                <a:solidFill>
                  <a:srgbClr val="999999"/>
                </a:solidFill>
                <a:latin typeface="Roboto"/>
                <a:ea typeface="Roboto"/>
                <a:cs typeface="Roboto"/>
                <a:sym typeface="Roboto"/>
              </a:rPr>
              <a:t> about someone's post.”</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“I want to </a:t>
            </a:r>
            <a:r>
              <a:rPr b="1" lang="en" sz="1200">
                <a:solidFill>
                  <a:srgbClr val="999999"/>
                </a:solidFill>
                <a:latin typeface="Roboto"/>
                <a:ea typeface="Roboto"/>
                <a:cs typeface="Roboto"/>
                <a:sym typeface="Roboto"/>
              </a:rPr>
              <a:t>explain more detailed stories</a:t>
            </a:r>
            <a:r>
              <a:rPr lang="en" sz="1200">
                <a:solidFill>
                  <a:srgbClr val="999999"/>
                </a:solidFill>
                <a:latin typeface="Roboto"/>
                <a:ea typeface="Roboto"/>
                <a:cs typeface="Roboto"/>
                <a:sym typeface="Roboto"/>
              </a:rPr>
              <a:t> by writing long articles with many photos.”</a:t>
            </a:r>
          </a:p>
        </p:txBody>
      </p:sp>
      <p:sp>
        <p:nvSpPr>
          <p:cNvPr id="154" name="Shape 154"/>
          <p:cNvSpPr txBox="1"/>
          <p:nvPr/>
        </p:nvSpPr>
        <p:spPr>
          <a:xfrm>
            <a:off x="6824187" y="2029050"/>
            <a:ext cx="2134500" cy="2217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999999"/>
                </a:solidFill>
                <a:latin typeface="Roboto"/>
                <a:ea typeface="Roboto"/>
                <a:cs typeface="Roboto"/>
                <a:sym typeface="Roboto"/>
              </a:rPr>
              <a:t>“I want to talk with my friends through a </a:t>
            </a:r>
            <a:r>
              <a:rPr b="1" lang="en" sz="1200">
                <a:solidFill>
                  <a:srgbClr val="999999"/>
                </a:solidFill>
                <a:latin typeface="Roboto"/>
                <a:ea typeface="Roboto"/>
                <a:cs typeface="Roboto"/>
                <a:sym typeface="Roboto"/>
              </a:rPr>
              <a:t>Facetime video while having a meal</a:t>
            </a:r>
            <a:r>
              <a:rPr lang="en" sz="1200">
                <a:solidFill>
                  <a:srgbClr val="999999"/>
                </a:solidFill>
                <a:latin typeface="Roboto"/>
                <a:ea typeface="Roboto"/>
                <a:cs typeface="Roboto"/>
                <a:sym typeface="Roboto"/>
              </a:rPr>
              <a:t> because I feel more become close to my friends.”</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“Mostly, I use a phone to talk with my parents about their news but, when we need to make an important decision for our family, </a:t>
            </a:r>
            <a:r>
              <a:rPr b="1" lang="en" sz="1200">
                <a:solidFill>
                  <a:srgbClr val="999999"/>
                </a:solidFill>
                <a:latin typeface="Roboto"/>
                <a:ea typeface="Roboto"/>
                <a:cs typeface="Roboto"/>
                <a:sym typeface="Roboto"/>
              </a:rPr>
              <a:t>we tried to connect to all family members</a:t>
            </a:r>
            <a:r>
              <a:rPr lang="en" sz="1200">
                <a:solidFill>
                  <a:srgbClr val="999999"/>
                </a:solidFill>
                <a:latin typeface="Roboto"/>
                <a:ea typeface="Roboto"/>
                <a:cs typeface="Roboto"/>
                <a:sym typeface="Roboto"/>
              </a:rPr>
              <a:t>. It feels like a talking with my family in the living room.”</a:t>
            </a:r>
          </a:p>
        </p:txBody>
      </p:sp>
      <p:sp>
        <p:nvSpPr>
          <p:cNvPr id="155" name="Shape 155"/>
          <p:cNvSpPr txBox="1"/>
          <p:nvPr/>
        </p:nvSpPr>
        <p:spPr>
          <a:xfrm>
            <a:off x="4611212" y="2029050"/>
            <a:ext cx="2134500" cy="22176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“FB is </a:t>
            </a:r>
            <a:r>
              <a:rPr b="1" lang="en" sz="1200">
                <a:solidFill>
                  <a:srgbClr val="999999"/>
                </a:solidFill>
                <a:latin typeface="Roboto"/>
                <a:ea typeface="Roboto"/>
                <a:cs typeface="Roboto"/>
                <a:sym typeface="Roboto"/>
              </a:rPr>
              <a:t>for friends and family</a:t>
            </a:r>
            <a:r>
              <a:rPr lang="en" sz="1200">
                <a:solidFill>
                  <a:srgbClr val="999999"/>
                </a:solidFill>
                <a:latin typeface="Roboto"/>
                <a:ea typeface="Roboto"/>
                <a:cs typeface="Roboto"/>
                <a:sym typeface="Roboto"/>
              </a:rPr>
              <a:t>, not for the public.”</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None/>
            </a:pPr>
            <a:r>
              <a:rPr lang="en" sz="1200">
                <a:solidFill>
                  <a:srgbClr val="999999"/>
                </a:solidFill>
                <a:latin typeface="Roboto"/>
                <a:ea typeface="Roboto"/>
                <a:cs typeface="Roboto"/>
                <a:sym typeface="Roboto"/>
              </a:rPr>
              <a:t>“I would post some photos </a:t>
            </a:r>
            <a:r>
              <a:rPr b="1" lang="en" sz="1200">
                <a:solidFill>
                  <a:srgbClr val="999999"/>
                </a:solidFill>
                <a:latin typeface="Roboto"/>
                <a:ea typeface="Roboto"/>
                <a:cs typeface="Roboto"/>
                <a:sym typeface="Roboto"/>
              </a:rPr>
              <a:t>in a invisible way</a:t>
            </a:r>
            <a:r>
              <a:rPr lang="en" sz="1200">
                <a:solidFill>
                  <a:srgbClr val="999999"/>
                </a:solidFill>
                <a:latin typeface="Roboto"/>
                <a:ea typeface="Roboto"/>
                <a:cs typeface="Roboto"/>
                <a:sym typeface="Roboto"/>
              </a:rPr>
              <a:t>, or in my own group chatting.” </a:t>
            </a:r>
          </a:p>
          <a:p>
            <a:pPr lvl="0" rtl="0">
              <a:spcBef>
                <a:spcPts val="0"/>
              </a:spcBef>
              <a:buNone/>
            </a:pPr>
            <a:r>
              <a:t/>
            </a:r>
            <a:endParaRPr sz="1200">
              <a:solidFill>
                <a:srgbClr val="999999"/>
              </a:solidFill>
              <a:latin typeface="Roboto"/>
              <a:ea typeface="Roboto"/>
              <a:cs typeface="Roboto"/>
              <a:sym typeface="Roboto"/>
            </a:endParaRPr>
          </a:p>
          <a:p>
            <a:pPr lvl="0" rtl="0">
              <a:spcBef>
                <a:spcPts val="0"/>
              </a:spcBef>
              <a:buClr>
                <a:schemeClr val="dk1"/>
              </a:buClr>
              <a:buSzPct val="91666"/>
              <a:buFont typeface="Arial"/>
              <a:buNone/>
            </a:pPr>
            <a:r>
              <a:rPr lang="en" sz="1200">
                <a:solidFill>
                  <a:srgbClr val="999999"/>
                </a:solidFill>
                <a:latin typeface="Roboto"/>
                <a:ea typeface="Roboto"/>
                <a:cs typeface="Roboto"/>
                <a:sym typeface="Roboto"/>
              </a:rPr>
              <a:t>“ I prefer multifunctional platforms because I can easily </a:t>
            </a:r>
            <a:r>
              <a:rPr b="1" lang="en" sz="1200">
                <a:solidFill>
                  <a:srgbClr val="999999"/>
                </a:solidFill>
                <a:latin typeface="Roboto"/>
                <a:ea typeface="Roboto"/>
                <a:cs typeface="Roboto"/>
                <a:sym typeface="Roboto"/>
              </a:rPr>
              <a:t>categorize</a:t>
            </a:r>
            <a:r>
              <a:rPr lang="en" sz="1200">
                <a:solidFill>
                  <a:srgbClr val="999999"/>
                </a:solidFill>
                <a:latin typeface="Roboto"/>
                <a:ea typeface="Roboto"/>
                <a:cs typeface="Roboto"/>
                <a:sym typeface="Roboto"/>
              </a:rPr>
              <a:t> things.”</a:t>
            </a:r>
          </a:p>
        </p:txBody>
      </p:sp>
      <p:sp>
        <p:nvSpPr>
          <p:cNvPr id="156" name="Shape 156"/>
          <p:cNvSpPr txBox="1"/>
          <p:nvPr/>
        </p:nvSpPr>
        <p:spPr>
          <a:xfrm>
            <a:off x="2398262" y="2029050"/>
            <a:ext cx="2134500" cy="780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434343"/>
                </a:solidFill>
                <a:latin typeface="Roboto"/>
                <a:ea typeface="Roboto"/>
                <a:cs typeface="Roboto"/>
                <a:sym typeface="Roboto"/>
              </a:rPr>
              <a:t>“I post some daily life experiences as a way of </a:t>
            </a:r>
            <a:r>
              <a:rPr b="1" lang="en" sz="1200">
                <a:solidFill>
                  <a:srgbClr val="3C78D8"/>
                </a:solidFill>
                <a:latin typeface="Roboto"/>
                <a:ea typeface="Roboto"/>
                <a:cs typeface="Roboto"/>
                <a:sym typeface="Roboto"/>
              </a:rPr>
              <a:t>communicating with people who I rarely meet</a:t>
            </a:r>
            <a:r>
              <a:rPr lang="en" sz="1200">
                <a:solidFill>
                  <a:srgbClr val="434343"/>
                </a:solidFill>
                <a:latin typeface="Roboto"/>
                <a:ea typeface="Roboto"/>
                <a:cs typeface="Roboto"/>
                <a:sym typeface="Roboto"/>
              </a:rPr>
              <a:t>.” </a:t>
            </a:r>
          </a:p>
          <a:p>
            <a:pPr lvl="0" rtl="0">
              <a:spcBef>
                <a:spcPts val="0"/>
              </a:spcBef>
              <a:buNone/>
            </a:pPr>
            <a:r>
              <a:t/>
            </a:r>
            <a:endParaRPr sz="1200">
              <a:solidFill>
                <a:srgbClr val="434343"/>
              </a:solidFill>
              <a:latin typeface="Roboto"/>
              <a:ea typeface="Roboto"/>
              <a:cs typeface="Roboto"/>
              <a:sym typeface="Roboto"/>
            </a:endParaRPr>
          </a:p>
          <a:p>
            <a:pPr lvl="0" rtl="0">
              <a:spcBef>
                <a:spcPts val="0"/>
              </a:spcBef>
              <a:buNone/>
            </a:pPr>
            <a:r>
              <a:rPr lang="en" sz="1200">
                <a:solidFill>
                  <a:srgbClr val="434343"/>
                </a:solidFill>
                <a:latin typeface="Roboto"/>
                <a:ea typeface="Roboto"/>
                <a:cs typeface="Roboto"/>
                <a:sym typeface="Roboto"/>
              </a:rPr>
              <a:t>“I use a hashtag, #, to </a:t>
            </a:r>
            <a:r>
              <a:rPr b="1" lang="en" sz="1200">
                <a:solidFill>
                  <a:srgbClr val="3C78D8"/>
                </a:solidFill>
                <a:latin typeface="Roboto"/>
                <a:ea typeface="Roboto"/>
                <a:cs typeface="Roboto"/>
                <a:sym typeface="Roboto"/>
              </a:rPr>
              <a:t>find the person who might have same interests</a:t>
            </a:r>
            <a:r>
              <a:rPr lang="en" sz="1200">
                <a:solidFill>
                  <a:srgbClr val="434343"/>
                </a:solidFill>
                <a:latin typeface="Roboto"/>
                <a:ea typeface="Roboto"/>
                <a:cs typeface="Roboto"/>
                <a:sym typeface="Roboto"/>
              </a:rPr>
              <a:t>.”</a:t>
            </a:r>
          </a:p>
        </p:txBody>
      </p:sp>
      <p:sp>
        <p:nvSpPr>
          <p:cNvPr id="157" name="Shape 157"/>
          <p:cNvSpPr/>
          <p:nvPr/>
        </p:nvSpPr>
        <p:spPr>
          <a:xfrm>
            <a:off x="2398262" y="1779575"/>
            <a:ext cx="2134500" cy="33639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58" name="Shape 158"/>
          <p:cNvSpPr txBox="1"/>
          <p:nvPr/>
        </p:nvSpPr>
        <p:spPr>
          <a:xfrm>
            <a:off x="2413500" y="2029050"/>
            <a:ext cx="2113200" cy="920400"/>
          </a:xfrm>
          <a:prstGeom prst="rect">
            <a:avLst/>
          </a:prstGeom>
          <a:noFill/>
          <a:ln>
            <a:noFill/>
          </a:ln>
        </p:spPr>
        <p:txBody>
          <a:bodyPr anchorCtr="0" anchor="t" bIns="91425" lIns="91425" rIns="91425" tIns="91425">
            <a:noAutofit/>
          </a:bodyPr>
          <a:lstStyle/>
          <a:p>
            <a:pPr lvl="0" rtl="0">
              <a:spcBef>
                <a:spcPts val="0"/>
              </a:spcBef>
              <a:buClr>
                <a:schemeClr val="dk1"/>
              </a:buClr>
              <a:buSzPct val="91666"/>
              <a:buFont typeface="Arial"/>
              <a:buNone/>
            </a:pPr>
            <a:r>
              <a:rPr lang="en" sz="1200">
                <a:solidFill>
                  <a:srgbClr val="434343"/>
                </a:solidFill>
                <a:latin typeface="Roboto"/>
                <a:ea typeface="Roboto"/>
                <a:cs typeface="Roboto"/>
                <a:sym typeface="Roboto"/>
              </a:rPr>
              <a:t>I want to</a:t>
            </a:r>
            <a:r>
              <a:rPr lang="en" sz="1200">
                <a:solidFill>
                  <a:srgbClr val="E91D63"/>
                </a:solidFill>
                <a:latin typeface="Roboto"/>
                <a:ea typeface="Roboto"/>
                <a:cs typeface="Roboto"/>
                <a:sym typeface="Roboto"/>
              </a:rPr>
              <a:t> </a:t>
            </a:r>
            <a:r>
              <a:rPr b="1" lang="en" sz="1200">
                <a:solidFill>
                  <a:srgbClr val="3C78D8"/>
                </a:solidFill>
                <a:latin typeface="Roboto"/>
                <a:ea typeface="Roboto"/>
                <a:cs typeface="Roboto"/>
                <a:sym typeface="Roboto"/>
              </a:rPr>
              <a:t>build strong relationships</a:t>
            </a:r>
            <a:r>
              <a:rPr lang="en" sz="1200">
                <a:solidFill>
                  <a:srgbClr val="E91D63"/>
                </a:solidFill>
                <a:latin typeface="Roboto"/>
                <a:ea typeface="Roboto"/>
                <a:cs typeface="Roboto"/>
                <a:sym typeface="Roboto"/>
              </a:rPr>
              <a:t> </a:t>
            </a:r>
            <a:r>
              <a:rPr lang="en" sz="1200">
                <a:solidFill>
                  <a:srgbClr val="434343"/>
                </a:solidFill>
                <a:latin typeface="Roboto"/>
                <a:ea typeface="Roboto"/>
                <a:cs typeface="Roboto"/>
                <a:sym typeface="Roboto"/>
              </a:rPr>
              <a:t>even we are far from each other and don’t know before.</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